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6"/>
  </p:notesMasterIdLst>
  <p:sldIdLst>
    <p:sldId id="256" r:id="rId2"/>
    <p:sldId id="258" r:id="rId3"/>
    <p:sldId id="259" r:id="rId4"/>
    <p:sldId id="260" r:id="rId5"/>
    <p:sldId id="261" r:id="rId6"/>
    <p:sldId id="283" r:id="rId7"/>
    <p:sldId id="262" r:id="rId8"/>
    <p:sldId id="263" r:id="rId9"/>
    <p:sldId id="264" r:id="rId10"/>
    <p:sldId id="265" r:id="rId11"/>
    <p:sldId id="266" r:id="rId12"/>
    <p:sldId id="267" r:id="rId13"/>
    <p:sldId id="290" r:id="rId14"/>
    <p:sldId id="268" r:id="rId15"/>
    <p:sldId id="269" r:id="rId16"/>
    <p:sldId id="270" r:id="rId17"/>
    <p:sldId id="288" r:id="rId18"/>
    <p:sldId id="291" r:id="rId19"/>
    <p:sldId id="271" r:id="rId20"/>
    <p:sldId id="289" r:id="rId21"/>
    <p:sldId id="292" r:id="rId22"/>
    <p:sldId id="272" r:id="rId23"/>
    <p:sldId id="274" r:id="rId24"/>
    <p:sldId id="275" r:id="rId25"/>
    <p:sldId id="276" r:id="rId26"/>
    <p:sldId id="277" r:id="rId27"/>
    <p:sldId id="279" r:id="rId28"/>
    <p:sldId id="280" r:id="rId29"/>
    <p:sldId id="285" r:id="rId30"/>
    <p:sldId id="286" r:id="rId31"/>
    <p:sldId id="287" r:id="rId32"/>
    <p:sldId id="281" r:id="rId33"/>
    <p:sldId id="284" r:id="rId34"/>
    <p:sldId id="282" r:id="rId35"/>
  </p:sldIdLst>
  <p:sldSz cx="14630400" cy="8229600"/>
  <p:notesSz cx="8229600" cy="14630400"/>
  <p:embeddedFontLst>
    <p:embeddedFont>
      <p:font typeface="Consolas" panose="020B0609020204030204" pitchFamily="49" charset="0"/>
      <p:regular r:id="rId37"/>
      <p:bold r:id="rId38"/>
      <p:italic r:id="rId39"/>
      <p:boldItalic r:id="rId40"/>
    </p:embeddedFont>
    <p:embeddedFont>
      <p:font typeface="Merriweather" panose="00000500000000000000" pitchFamily="2" charset="0"/>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291" autoAdjust="0"/>
  </p:normalViewPr>
  <p:slideViewPr>
    <p:cSldViewPr snapToGrid="0" snapToObjects="1">
      <p:cViewPr varScale="1">
        <p:scale>
          <a:sx n="57" d="100"/>
          <a:sy n="57" d="100"/>
        </p:scale>
        <p:origin x="80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052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8D2EF-1C7A-A316-17E7-B9FC35A24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EAD0D-43B9-EE72-DFA0-E11934A01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75600-B746-D43D-5A31-ADE8F302FA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88E12F-503E-56ED-3A42-E5EA1B9C825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4172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2E6E9">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762238" y="599242"/>
            <a:ext cx="1055965" cy="1055965"/>
          </a:xfrm>
          <a:prstGeom prst="rect">
            <a:avLst/>
          </a:prstGeom>
        </p:spPr>
      </p:pic>
      <p:sp>
        <p:nvSpPr>
          <p:cNvPr id="4" name="Text 0"/>
          <p:cNvSpPr/>
          <p:nvPr/>
        </p:nvSpPr>
        <p:spPr>
          <a:xfrm>
            <a:off x="762238" y="1981795"/>
            <a:ext cx="5444728" cy="680561"/>
          </a:xfrm>
          <a:prstGeom prst="rect">
            <a:avLst/>
          </a:prstGeom>
          <a:noFill/>
          <a:ln/>
        </p:spPr>
        <p:txBody>
          <a:bodyPr wrap="none" lIns="0" tIns="0" rIns="0" bIns="0" rtlCol="0" anchor="t"/>
          <a:lstStyle/>
          <a:p>
            <a:pPr marL="0" indent="0">
              <a:lnSpc>
                <a:spcPts val="5350"/>
              </a:lnSpc>
              <a:buNone/>
            </a:pPr>
            <a:r>
              <a:rPr lang="en-US" sz="4250" b="1" u="sng" dirty="0">
                <a:solidFill>
                  <a:srgbClr val="09151A"/>
                </a:solidFill>
                <a:latin typeface="Merriweather" pitchFamily="34" charset="0"/>
                <a:ea typeface="Merriweather" pitchFamily="34" charset="-122"/>
                <a:cs typeface="Merriweather" pitchFamily="34" charset="-120"/>
              </a:rPr>
              <a:t>Outpatient Doctor </a:t>
            </a:r>
            <a:endParaRPr lang="en-US" sz="4250" dirty="0"/>
          </a:p>
        </p:txBody>
      </p:sp>
      <p:sp>
        <p:nvSpPr>
          <p:cNvPr id="5" name="Text 1"/>
          <p:cNvSpPr/>
          <p:nvPr/>
        </p:nvSpPr>
        <p:spPr>
          <a:xfrm>
            <a:off x="762238" y="2988945"/>
            <a:ext cx="5765840" cy="680561"/>
          </a:xfrm>
          <a:prstGeom prst="rect">
            <a:avLst/>
          </a:prstGeom>
          <a:noFill/>
          <a:ln/>
        </p:spPr>
        <p:txBody>
          <a:bodyPr wrap="none" lIns="0" tIns="0" rIns="0" bIns="0" rtlCol="0" anchor="t"/>
          <a:lstStyle/>
          <a:p>
            <a:pPr marL="0" indent="0">
              <a:lnSpc>
                <a:spcPts val="5350"/>
              </a:lnSpc>
              <a:buNone/>
            </a:pPr>
            <a:r>
              <a:rPr lang="en-US" sz="4250" b="1" u="sng" dirty="0">
                <a:solidFill>
                  <a:srgbClr val="09151A"/>
                </a:solidFill>
                <a:latin typeface="Merriweather" pitchFamily="34" charset="0"/>
                <a:ea typeface="Merriweather" pitchFamily="34" charset="-122"/>
                <a:cs typeface="Merriweather" pitchFamily="34" charset="-120"/>
              </a:rPr>
              <a:t>Appointment System</a:t>
            </a:r>
            <a:endParaRPr lang="en-US" sz="4250" dirty="0"/>
          </a:p>
        </p:txBody>
      </p:sp>
      <p:sp>
        <p:nvSpPr>
          <p:cNvPr id="6" name="Text 2"/>
          <p:cNvSpPr/>
          <p:nvPr/>
        </p:nvSpPr>
        <p:spPr>
          <a:xfrm>
            <a:off x="-94256" y="4148573"/>
            <a:ext cx="3266837" cy="408384"/>
          </a:xfrm>
          <a:prstGeom prst="rect">
            <a:avLst/>
          </a:prstGeom>
          <a:noFill/>
          <a:ln/>
        </p:spPr>
        <p:txBody>
          <a:bodyPr wrap="none" lIns="0" tIns="0" rIns="0" bIns="0" rtlCol="0" anchor="t"/>
          <a:lstStyle/>
          <a:p>
            <a:pPr marL="0" indent="0" algn="ctr">
              <a:lnSpc>
                <a:spcPts val="3200"/>
              </a:lnSpc>
              <a:buNone/>
            </a:pPr>
            <a:r>
              <a:rPr lang="en-US" sz="2550" b="1" u="sng" dirty="0">
                <a:solidFill>
                  <a:srgbClr val="09151A"/>
                </a:solidFill>
                <a:latin typeface="Merriweather" pitchFamily="34" charset="0"/>
                <a:ea typeface="Merriweather" pitchFamily="34" charset="-122"/>
                <a:cs typeface="Merriweather" pitchFamily="34" charset="-120"/>
              </a:rPr>
              <a:t>BATCH-1</a:t>
            </a:r>
            <a:endParaRPr lang="en-US" sz="2550" dirty="0"/>
          </a:p>
        </p:txBody>
      </p:sp>
      <p:sp>
        <p:nvSpPr>
          <p:cNvPr id="7" name="Text 3"/>
          <p:cNvSpPr/>
          <p:nvPr/>
        </p:nvSpPr>
        <p:spPr>
          <a:xfrm>
            <a:off x="629861" y="4815441"/>
            <a:ext cx="2722364" cy="340281"/>
          </a:xfrm>
          <a:prstGeom prst="rect">
            <a:avLst/>
          </a:prstGeom>
          <a:noFill/>
          <a:ln/>
        </p:spPr>
        <p:txBody>
          <a:bodyPr wrap="none" lIns="0" tIns="0" rIns="0" bIns="0" rtlCol="0" anchor="t"/>
          <a:lstStyle/>
          <a:p>
            <a:pPr marL="0" indent="0" algn="ctr">
              <a:lnSpc>
                <a:spcPts val="2650"/>
              </a:lnSpc>
              <a:buNone/>
            </a:pPr>
            <a:r>
              <a:rPr lang="en-US" sz="2100" b="1" u="sng" dirty="0">
                <a:solidFill>
                  <a:srgbClr val="09151A"/>
                </a:solidFill>
                <a:latin typeface="Merriweather" pitchFamily="34" charset="0"/>
                <a:ea typeface="Merriweather" pitchFamily="34" charset="-122"/>
                <a:cs typeface="Merriweather" pitchFamily="34" charset="-120"/>
              </a:rPr>
              <a:t>TEAM MEMBERS:</a:t>
            </a:r>
            <a:endParaRPr lang="en-US" sz="2100" dirty="0"/>
          </a:p>
        </p:txBody>
      </p:sp>
      <p:sp>
        <p:nvSpPr>
          <p:cNvPr id="8" name="Text 4"/>
          <p:cNvSpPr/>
          <p:nvPr/>
        </p:nvSpPr>
        <p:spPr>
          <a:xfrm>
            <a:off x="762238" y="5362611"/>
            <a:ext cx="2722364" cy="340281"/>
          </a:xfrm>
          <a:prstGeom prst="rect">
            <a:avLst/>
          </a:prstGeom>
          <a:noFill/>
          <a:ln/>
        </p:spPr>
        <p:txBody>
          <a:bodyPr wrap="none" lIns="0" tIns="0" rIns="0" bIns="0" rtlCol="0" anchor="t"/>
          <a:lstStyle/>
          <a:p>
            <a:pPr marL="0" indent="0" algn="just">
              <a:lnSpc>
                <a:spcPts val="2650"/>
              </a:lnSpc>
              <a:buNone/>
            </a:pPr>
            <a:r>
              <a:rPr lang="en-US" sz="2100" dirty="0">
                <a:solidFill>
                  <a:srgbClr val="09151A"/>
                </a:solidFill>
                <a:latin typeface="Merriweather" pitchFamily="34" charset="0"/>
                <a:ea typeface="Merriweather" pitchFamily="34" charset="-122"/>
                <a:cs typeface="Merriweather" pitchFamily="34" charset="-120"/>
              </a:rPr>
              <a:t>ABHIJEET</a:t>
            </a:r>
          </a:p>
          <a:p>
            <a:pPr marL="0" indent="0" algn="just">
              <a:lnSpc>
                <a:spcPts val="2650"/>
              </a:lnSpc>
              <a:buNone/>
            </a:pPr>
            <a:r>
              <a:rPr lang="en-US" sz="2100" dirty="0">
                <a:solidFill>
                  <a:srgbClr val="09151A"/>
                </a:solidFill>
                <a:latin typeface="Merriweather" pitchFamily="34" charset="0"/>
              </a:rPr>
              <a:t>SAI KIRAN </a:t>
            </a:r>
          </a:p>
          <a:p>
            <a:pPr marL="0" indent="0" algn="just">
              <a:lnSpc>
                <a:spcPts val="2650"/>
              </a:lnSpc>
              <a:buNone/>
            </a:pPr>
            <a:r>
              <a:rPr lang="en-US" sz="2100" dirty="0">
                <a:solidFill>
                  <a:srgbClr val="09151A"/>
                </a:solidFill>
                <a:latin typeface="Merriweather" pitchFamily="34" charset="0"/>
              </a:rPr>
              <a:t>SRIJA </a:t>
            </a:r>
          </a:p>
          <a:p>
            <a:pPr marL="0" indent="0" algn="just">
              <a:lnSpc>
                <a:spcPts val="2650"/>
              </a:lnSpc>
              <a:buNone/>
            </a:pPr>
            <a:r>
              <a:rPr lang="en-US" sz="2100" dirty="0">
                <a:solidFill>
                  <a:srgbClr val="09151A"/>
                </a:solidFill>
                <a:latin typeface="Merriweather" pitchFamily="34" charset="0"/>
              </a:rPr>
              <a:t>AYUSH</a:t>
            </a:r>
            <a:endParaRPr lang="en-US" sz="2100" dirty="0"/>
          </a:p>
        </p:txBody>
      </p:sp>
      <p:sp>
        <p:nvSpPr>
          <p:cNvPr id="12" name="Text 8"/>
          <p:cNvSpPr/>
          <p:nvPr/>
        </p:nvSpPr>
        <p:spPr>
          <a:xfrm>
            <a:off x="7588448" y="4192072"/>
            <a:ext cx="6287333" cy="348377"/>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6509" y="508873"/>
            <a:ext cx="3694748" cy="461724"/>
          </a:xfrm>
          <a:prstGeom prst="rect">
            <a:avLst/>
          </a:prstGeom>
          <a:noFill/>
          <a:ln/>
        </p:spPr>
        <p:txBody>
          <a:bodyPr wrap="none" lIns="0" tIns="0" rIns="0" bIns="0" rtlCol="0" anchor="t"/>
          <a:lstStyle/>
          <a:p>
            <a:pPr marL="0" indent="0">
              <a:lnSpc>
                <a:spcPts val="3600"/>
              </a:lnSpc>
              <a:buNone/>
            </a:pPr>
            <a:r>
              <a:rPr lang="en-US" sz="2900" b="1" dirty="0">
                <a:solidFill>
                  <a:srgbClr val="000000"/>
                </a:solidFill>
                <a:latin typeface="Merriweather" pitchFamily="34" charset="0"/>
                <a:ea typeface="Merriweather" pitchFamily="34" charset="-122"/>
                <a:cs typeface="Merriweather" pitchFamily="34" charset="-120"/>
              </a:rPr>
              <a:t>Class Diagram</a:t>
            </a:r>
            <a:endParaRPr lang="en-US" sz="2900" dirty="0"/>
          </a:p>
        </p:txBody>
      </p:sp>
      <p:pic>
        <p:nvPicPr>
          <p:cNvPr id="3" name="Image 0" descr="preencoded.png"/>
          <p:cNvPicPr>
            <a:picLocks noChangeAspect="1"/>
          </p:cNvPicPr>
          <p:nvPr/>
        </p:nvPicPr>
        <p:blipFill>
          <a:blip r:embed="rId3"/>
          <a:stretch>
            <a:fillRect/>
          </a:stretch>
        </p:blipFill>
        <p:spPr>
          <a:xfrm>
            <a:off x="3742267" y="0"/>
            <a:ext cx="9110133" cy="8078992"/>
          </a:xfrm>
          <a:prstGeom prst="rect">
            <a:avLst/>
          </a:prstGeom>
          <a:solidFill>
            <a:schemeClr val="bg1"/>
          </a:solidFill>
        </p:spPr>
      </p:pic>
      <p:sp>
        <p:nvSpPr>
          <p:cNvPr id="4" name="Rectangle 3">
            <a:extLst>
              <a:ext uri="{FF2B5EF4-FFF2-40B4-BE49-F238E27FC236}">
                <a16:creationId xmlns:a16="http://schemas.microsoft.com/office/drawing/2014/main" id="{5C53B26B-4669-2B73-5046-93D91F4665B0}"/>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14864" y="640199"/>
            <a:ext cx="4656296" cy="581978"/>
          </a:xfrm>
          <a:prstGeom prst="rect">
            <a:avLst/>
          </a:prstGeom>
          <a:noFill/>
          <a:ln/>
        </p:spPr>
        <p:txBody>
          <a:bodyPr wrap="none" lIns="0" tIns="0" rIns="0" bIns="0" rtlCol="0" anchor="t"/>
          <a:lstStyle/>
          <a:p>
            <a:pPr marL="0" indent="0">
              <a:lnSpc>
                <a:spcPts val="4550"/>
              </a:lnSpc>
              <a:buNone/>
            </a:pPr>
            <a:r>
              <a:rPr lang="en-US" sz="3650" b="1" dirty="0">
                <a:solidFill>
                  <a:srgbClr val="000000"/>
                </a:solidFill>
                <a:latin typeface="Merriweather" pitchFamily="34" charset="0"/>
                <a:ea typeface="Merriweather" pitchFamily="34" charset="-122"/>
                <a:cs typeface="Merriweather" pitchFamily="34" charset="-120"/>
              </a:rPr>
              <a:t>Class Diagram</a:t>
            </a:r>
            <a:endParaRPr lang="en-US" sz="3650" dirty="0"/>
          </a:p>
        </p:txBody>
      </p:sp>
      <p:sp>
        <p:nvSpPr>
          <p:cNvPr id="3" name="Text 1"/>
          <p:cNvSpPr/>
          <p:nvPr/>
        </p:nvSpPr>
        <p:spPr>
          <a:xfrm>
            <a:off x="814864" y="1454944"/>
            <a:ext cx="2910245" cy="363736"/>
          </a:xfrm>
          <a:prstGeom prst="rect">
            <a:avLst/>
          </a:prstGeom>
          <a:noFill/>
          <a:ln/>
        </p:spPr>
        <p:txBody>
          <a:bodyPr wrap="none" lIns="0" tIns="0" rIns="0" bIns="0" rtlCol="0" anchor="t"/>
          <a:lstStyle/>
          <a:p>
            <a:pPr marL="0" indent="0">
              <a:lnSpc>
                <a:spcPts val="2850"/>
              </a:lnSpc>
              <a:buNone/>
            </a:pPr>
            <a:r>
              <a:rPr lang="en-US" sz="2250" dirty="0">
                <a:solidFill>
                  <a:srgbClr val="000000"/>
                </a:solidFill>
                <a:latin typeface="Merriweather" pitchFamily="34" charset="0"/>
                <a:ea typeface="Merriweather" pitchFamily="34" charset="-122"/>
                <a:cs typeface="Merriweather" pitchFamily="34" charset="-120"/>
              </a:rPr>
              <a:t>Key Classes:</a:t>
            </a:r>
            <a:endParaRPr lang="en-US" sz="2250" dirty="0"/>
          </a:p>
        </p:txBody>
      </p:sp>
      <p:sp>
        <p:nvSpPr>
          <p:cNvPr id="4" name="Text 2"/>
          <p:cNvSpPr/>
          <p:nvPr/>
        </p:nvSpPr>
        <p:spPr>
          <a:xfrm>
            <a:off x="814864" y="2167890"/>
            <a:ext cx="13000673" cy="372428"/>
          </a:xfrm>
          <a:prstGeom prst="rect">
            <a:avLst/>
          </a:prstGeom>
          <a:noFill/>
          <a:ln/>
        </p:spPr>
        <p:txBody>
          <a:bodyPr wrap="none" lIns="0" tIns="0" rIns="0" bIns="0" rtlCol="0" anchor="t"/>
          <a:lstStyle/>
          <a:p>
            <a:pPr marL="342900" indent="-342900" algn="l">
              <a:lnSpc>
                <a:spcPts val="2900"/>
              </a:lnSpc>
              <a:buSzPct val="100000"/>
              <a:buFont typeface="+mj-lt"/>
              <a:buAutoNum type="arabicPeriod"/>
            </a:pPr>
            <a:r>
              <a:rPr lang="en-US" sz="1800" b="1" dirty="0">
                <a:solidFill>
                  <a:srgbClr val="000000"/>
                </a:solidFill>
                <a:latin typeface="Merriweather" pitchFamily="34" charset="0"/>
                <a:ea typeface="Merriweather" pitchFamily="34" charset="-122"/>
                <a:cs typeface="Merriweather" pitchFamily="34" charset="-120"/>
              </a:rPr>
              <a:t>Doctor</a:t>
            </a:r>
            <a:endParaRPr lang="en-US" sz="1800" dirty="0"/>
          </a:p>
        </p:txBody>
      </p:sp>
      <p:sp>
        <p:nvSpPr>
          <p:cNvPr id="5" name="Text 3"/>
          <p:cNvSpPr/>
          <p:nvPr/>
        </p:nvSpPr>
        <p:spPr>
          <a:xfrm>
            <a:off x="814864" y="2621756"/>
            <a:ext cx="13000673" cy="380047"/>
          </a:xfrm>
          <a:prstGeom prst="rect">
            <a:avLst/>
          </a:prstGeom>
          <a:noFill/>
          <a:ln/>
        </p:spPr>
        <p:txBody>
          <a:bodyPr wrap="none" lIns="0" tIns="0" rIns="0" bIns="0" rtlCol="0" anchor="t"/>
          <a:lstStyle/>
          <a:p>
            <a:pPr marL="685800" lvl="1" indent="-342900" algn="l">
              <a:lnSpc>
                <a:spcPts val="2900"/>
              </a:lnSpc>
              <a:buSzPct val="100000"/>
              <a:buChar char="•"/>
            </a:pPr>
            <a:r>
              <a:rPr lang="en-US" sz="1800" dirty="0">
                <a:solidFill>
                  <a:srgbClr val="000000"/>
                </a:solidFill>
                <a:latin typeface="Merriweather" pitchFamily="34" charset="0"/>
                <a:ea typeface="Merriweather" pitchFamily="34" charset="-122"/>
                <a:cs typeface="Merriweather" pitchFamily="34" charset="-120"/>
              </a:rPr>
              <a:t>Attributes: </a:t>
            </a:r>
            <a:r>
              <a:rPr lang="en-US" sz="1800" dirty="0">
                <a:solidFill>
                  <a:srgbClr val="000000"/>
                </a:solidFill>
                <a:highlight>
                  <a:srgbClr val="CCE0FF"/>
                </a:highlight>
                <a:latin typeface="Consolas" pitchFamily="34" charset="0"/>
                <a:ea typeface="Consolas" pitchFamily="34" charset="-122"/>
                <a:cs typeface="Consolas" pitchFamily="34" charset="-120"/>
              </a:rPr>
              <a:t>DoctorID</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Name</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Email</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Specialization</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Availability</a:t>
            </a:r>
            <a:endParaRPr lang="en-US" sz="1800" dirty="0"/>
          </a:p>
        </p:txBody>
      </p:sp>
      <p:sp>
        <p:nvSpPr>
          <p:cNvPr id="6" name="Text 4"/>
          <p:cNvSpPr/>
          <p:nvPr/>
        </p:nvSpPr>
        <p:spPr>
          <a:xfrm>
            <a:off x="814864" y="3083243"/>
            <a:ext cx="13000673" cy="380047"/>
          </a:xfrm>
          <a:prstGeom prst="rect">
            <a:avLst/>
          </a:prstGeom>
          <a:noFill/>
          <a:ln/>
        </p:spPr>
        <p:txBody>
          <a:bodyPr wrap="none" lIns="0" tIns="0" rIns="0" bIns="0" rtlCol="0" anchor="t"/>
          <a:lstStyle/>
          <a:p>
            <a:pPr marL="685800" lvl="1" indent="-342900" algn="l">
              <a:lnSpc>
                <a:spcPts val="2900"/>
              </a:lnSpc>
              <a:buSzPct val="100000"/>
              <a:buChar char="•"/>
            </a:pPr>
            <a:r>
              <a:rPr lang="en-US" sz="1800" dirty="0">
                <a:solidFill>
                  <a:srgbClr val="000000"/>
                </a:solidFill>
                <a:latin typeface="Merriweather" pitchFamily="34" charset="0"/>
                <a:ea typeface="Merriweather" pitchFamily="34" charset="-122"/>
                <a:cs typeface="Merriweather" pitchFamily="34" charset="-120"/>
              </a:rPr>
              <a:t>Methods: </a:t>
            </a:r>
            <a:r>
              <a:rPr lang="en-US" sz="1800" dirty="0">
                <a:solidFill>
                  <a:srgbClr val="000000"/>
                </a:solidFill>
                <a:highlight>
                  <a:srgbClr val="CCE0FF"/>
                </a:highlight>
                <a:latin typeface="Consolas" pitchFamily="34" charset="0"/>
                <a:ea typeface="Consolas" pitchFamily="34" charset="-122"/>
                <a:cs typeface="Consolas" pitchFamily="34" charset="-120"/>
              </a:rPr>
              <a:t>viewAppointments()</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manageSessions()</a:t>
            </a:r>
            <a:endParaRPr lang="en-US" sz="1800" dirty="0"/>
          </a:p>
        </p:txBody>
      </p:sp>
      <p:sp>
        <p:nvSpPr>
          <p:cNvPr id="7" name="Text 5"/>
          <p:cNvSpPr/>
          <p:nvPr/>
        </p:nvSpPr>
        <p:spPr>
          <a:xfrm>
            <a:off x="814864" y="3544729"/>
            <a:ext cx="13000673" cy="372428"/>
          </a:xfrm>
          <a:prstGeom prst="rect">
            <a:avLst/>
          </a:prstGeom>
          <a:noFill/>
          <a:ln/>
        </p:spPr>
        <p:txBody>
          <a:bodyPr wrap="none" lIns="0" tIns="0" rIns="0" bIns="0" rtlCol="0" anchor="t"/>
          <a:lstStyle/>
          <a:p>
            <a:pPr marL="342900" indent="-342900" algn="l">
              <a:lnSpc>
                <a:spcPts val="2900"/>
              </a:lnSpc>
              <a:buSzPct val="100000"/>
              <a:buFont typeface="+mj-lt"/>
              <a:buAutoNum type="arabicPeriod" startAt="2"/>
            </a:pPr>
            <a:r>
              <a:rPr lang="en-US" sz="1800" b="1" dirty="0">
                <a:solidFill>
                  <a:srgbClr val="000000"/>
                </a:solidFill>
                <a:latin typeface="Merriweather" pitchFamily="34" charset="0"/>
                <a:ea typeface="Merriweather" pitchFamily="34" charset="-122"/>
                <a:cs typeface="Merriweather" pitchFamily="34" charset="-120"/>
              </a:rPr>
              <a:t>Patient</a:t>
            </a:r>
            <a:endParaRPr lang="en-US" sz="1800" dirty="0"/>
          </a:p>
        </p:txBody>
      </p:sp>
      <p:sp>
        <p:nvSpPr>
          <p:cNvPr id="8" name="Text 6"/>
          <p:cNvSpPr/>
          <p:nvPr/>
        </p:nvSpPr>
        <p:spPr>
          <a:xfrm>
            <a:off x="814864" y="3998595"/>
            <a:ext cx="13000673" cy="380047"/>
          </a:xfrm>
          <a:prstGeom prst="rect">
            <a:avLst/>
          </a:prstGeom>
          <a:noFill/>
          <a:ln/>
        </p:spPr>
        <p:txBody>
          <a:bodyPr wrap="none" lIns="0" tIns="0" rIns="0" bIns="0" rtlCol="0" anchor="t"/>
          <a:lstStyle/>
          <a:p>
            <a:pPr marL="685800" lvl="1" indent="-342900" algn="l">
              <a:lnSpc>
                <a:spcPts val="2900"/>
              </a:lnSpc>
              <a:buSzPct val="100000"/>
              <a:buChar char="•"/>
            </a:pPr>
            <a:r>
              <a:rPr lang="en-US" sz="1800" dirty="0">
                <a:solidFill>
                  <a:srgbClr val="000000"/>
                </a:solidFill>
                <a:latin typeface="Merriweather" pitchFamily="34" charset="0"/>
                <a:ea typeface="Merriweather" pitchFamily="34" charset="-122"/>
                <a:cs typeface="Merriweather" pitchFamily="34" charset="-120"/>
              </a:rPr>
              <a:t>Attributes: </a:t>
            </a:r>
            <a:r>
              <a:rPr lang="en-US" sz="1800" dirty="0">
                <a:solidFill>
                  <a:srgbClr val="000000"/>
                </a:solidFill>
                <a:highlight>
                  <a:srgbClr val="CCE0FF"/>
                </a:highlight>
                <a:latin typeface="Consolas" pitchFamily="34" charset="0"/>
                <a:ea typeface="Consolas" pitchFamily="34" charset="-122"/>
                <a:cs typeface="Consolas" pitchFamily="34" charset="-120"/>
              </a:rPr>
              <a:t>PatientID</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Name</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Email</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Age</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MedicalHistory</a:t>
            </a:r>
            <a:endParaRPr lang="en-US" sz="1800" dirty="0"/>
          </a:p>
        </p:txBody>
      </p:sp>
      <p:sp>
        <p:nvSpPr>
          <p:cNvPr id="9" name="Text 7"/>
          <p:cNvSpPr/>
          <p:nvPr/>
        </p:nvSpPr>
        <p:spPr>
          <a:xfrm>
            <a:off x="814864" y="4460081"/>
            <a:ext cx="13000673" cy="380047"/>
          </a:xfrm>
          <a:prstGeom prst="rect">
            <a:avLst/>
          </a:prstGeom>
          <a:noFill/>
          <a:ln/>
        </p:spPr>
        <p:txBody>
          <a:bodyPr wrap="none" lIns="0" tIns="0" rIns="0" bIns="0" rtlCol="0" anchor="t"/>
          <a:lstStyle/>
          <a:p>
            <a:pPr marL="685800" lvl="1" indent="-342900" algn="l">
              <a:lnSpc>
                <a:spcPts val="2900"/>
              </a:lnSpc>
              <a:buSzPct val="100000"/>
              <a:buChar char="•"/>
            </a:pPr>
            <a:r>
              <a:rPr lang="en-US" sz="1800" dirty="0">
                <a:solidFill>
                  <a:srgbClr val="000000"/>
                </a:solidFill>
                <a:latin typeface="Merriweather" pitchFamily="34" charset="0"/>
                <a:ea typeface="Merriweather" pitchFamily="34" charset="-122"/>
                <a:cs typeface="Merriweather" pitchFamily="34" charset="-120"/>
              </a:rPr>
              <a:t>Methods: </a:t>
            </a:r>
            <a:r>
              <a:rPr lang="en-US" sz="1800" dirty="0">
                <a:solidFill>
                  <a:srgbClr val="000000"/>
                </a:solidFill>
                <a:highlight>
                  <a:srgbClr val="CCE0FF"/>
                </a:highlight>
                <a:latin typeface="Consolas" pitchFamily="34" charset="0"/>
                <a:ea typeface="Consolas" pitchFamily="34" charset="-122"/>
                <a:cs typeface="Consolas" pitchFamily="34" charset="-120"/>
              </a:rPr>
              <a:t>bookAppointment()</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cancelAppointment()</a:t>
            </a:r>
            <a:endParaRPr lang="en-US" sz="1800" dirty="0"/>
          </a:p>
        </p:txBody>
      </p:sp>
      <p:sp>
        <p:nvSpPr>
          <p:cNvPr id="10" name="Text 8"/>
          <p:cNvSpPr/>
          <p:nvPr/>
        </p:nvSpPr>
        <p:spPr>
          <a:xfrm>
            <a:off x="814864" y="4921568"/>
            <a:ext cx="13000673" cy="372428"/>
          </a:xfrm>
          <a:prstGeom prst="rect">
            <a:avLst/>
          </a:prstGeom>
          <a:noFill/>
          <a:ln/>
        </p:spPr>
        <p:txBody>
          <a:bodyPr wrap="none" lIns="0" tIns="0" rIns="0" bIns="0" rtlCol="0" anchor="t"/>
          <a:lstStyle/>
          <a:p>
            <a:pPr marL="342900" indent="-342900" algn="l">
              <a:lnSpc>
                <a:spcPts val="2900"/>
              </a:lnSpc>
              <a:buSzPct val="100000"/>
              <a:buFont typeface="+mj-lt"/>
              <a:buAutoNum type="arabicPeriod" startAt="3"/>
            </a:pPr>
            <a:r>
              <a:rPr lang="en-US" sz="1800" b="1" dirty="0">
                <a:solidFill>
                  <a:srgbClr val="000000"/>
                </a:solidFill>
                <a:latin typeface="Merriweather" pitchFamily="34" charset="0"/>
                <a:ea typeface="Merriweather" pitchFamily="34" charset="-122"/>
                <a:cs typeface="Merriweather" pitchFamily="34" charset="-120"/>
              </a:rPr>
              <a:t>Appointment</a:t>
            </a:r>
            <a:endParaRPr lang="en-US" sz="1800" dirty="0"/>
          </a:p>
        </p:txBody>
      </p:sp>
      <p:sp>
        <p:nvSpPr>
          <p:cNvPr id="11" name="Text 9"/>
          <p:cNvSpPr/>
          <p:nvPr/>
        </p:nvSpPr>
        <p:spPr>
          <a:xfrm>
            <a:off x="814864" y="5375434"/>
            <a:ext cx="13000673" cy="380047"/>
          </a:xfrm>
          <a:prstGeom prst="rect">
            <a:avLst/>
          </a:prstGeom>
          <a:noFill/>
          <a:ln/>
        </p:spPr>
        <p:txBody>
          <a:bodyPr wrap="none" lIns="0" tIns="0" rIns="0" bIns="0" rtlCol="0" anchor="t"/>
          <a:lstStyle/>
          <a:p>
            <a:pPr marL="685800" lvl="1" indent="-342900" algn="l">
              <a:lnSpc>
                <a:spcPts val="2900"/>
              </a:lnSpc>
              <a:buSzPct val="100000"/>
              <a:buChar char="•"/>
            </a:pPr>
            <a:r>
              <a:rPr lang="en-US" sz="1800" dirty="0">
                <a:solidFill>
                  <a:srgbClr val="000000"/>
                </a:solidFill>
                <a:latin typeface="Merriweather" pitchFamily="34" charset="0"/>
                <a:ea typeface="Merriweather" pitchFamily="34" charset="-122"/>
                <a:cs typeface="Merriweather" pitchFamily="34" charset="-120"/>
              </a:rPr>
              <a:t>Attributes: </a:t>
            </a:r>
            <a:r>
              <a:rPr lang="en-US" sz="1800" dirty="0">
                <a:solidFill>
                  <a:srgbClr val="000000"/>
                </a:solidFill>
                <a:highlight>
                  <a:srgbClr val="CCE0FF"/>
                </a:highlight>
                <a:latin typeface="Consolas" pitchFamily="34" charset="0"/>
                <a:ea typeface="Consolas" pitchFamily="34" charset="-122"/>
                <a:cs typeface="Consolas" pitchFamily="34" charset="-120"/>
              </a:rPr>
              <a:t>AppointmentID</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DoctorID</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PatientID</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ScheduledDate</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Status</a:t>
            </a:r>
            <a:endParaRPr lang="en-US" sz="1800" dirty="0"/>
          </a:p>
        </p:txBody>
      </p:sp>
      <p:sp>
        <p:nvSpPr>
          <p:cNvPr id="12" name="Text 10"/>
          <p:cNvSpPr/>
          <p:nvPr/>
        </p:nvSpPr>
        <p:spPr>
          <a:xfrm>
            <a:off x="814864" y="5836920"/>
            <a:ext cx="13000673" cy="380047"/>
          </a:xfrm>
          <a:prstGeom prst="rect">
            <a:avLst/>
          </a:prstGeom>
          <a:noFill/>
          <a:ln/>
        </p:spPr>
        <p:txBody>
          <a:bodyPr wrap="none" lIns="0" tIns="0" rIns="0" bIns="0" rtlCol="0" anchor="t"/>
          <a:lstStyle/>
          <a:p>
            <a:pPr marL="685800" lvl="1" indent="-342900" algn="l">
              <a:lnSpc>
                <a:spcPts val="2900"/>
              </a:lnSpc>
              <a:buSzPct val="100000"/>
              <a:buChar char="•"/>
            </a:pPr>
            <a:r>
              <a:rPr lang="en-US" sz="1800" dirty="0">
                <a:solidFill>
                  <a:srgbClr val="000000"/>
                </a:solidFill>
                <a:latin typeface="Merriweather" pitchFamily="34" charset="0"/>
                <a:ea typeface="Merriweather" pitchFamily="34" charset="-122"/>
                <a:cs typeface="Merriweather" pitchFamily="34" charset="-120"/>
              </a:rPr>
              <a:t>Methods: </a:t>
            </a:r>
            <a:r>
              <a:rPr lang="en-US" sz="1800" dirty="0">
                <a:solidFill>
                  <a:srgbClr val="000000"/>
                </a:solidFill>
                <a:highlight>
                  <a:srgbClr val="CCE0FF"/>
                </a:highlight>
                <a:latin typeface="Consolas" pitchFamily="34" charset="0"/>
                <a:ea typeface="Consolas" pitchFamily="34" charset="-122"/>
                <a:cs typeface="Consolas" pitchFamily="34" charset="-120"/>
              </a:rPr>
              <a:t>schedule()</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cancel()</a:t>
            </a:r>
            <a:endParaRPr lang="en-US" sz="1800" dirty="0"/>
          </a:p>
        </p:txBody>
      </p:sp>
      <p:sp>
        <p:nvSpPr>
          <p:cNvPr id="13" name="Text 11"/>
          <p:cNvSpPr/>
          <p:nvPr/>
        </p:nvSpPr>
        <p:spPr>
          <a:xfrm>
            <a:off x="814864" y="6298406"/>
            <a:ext cx="13000673" cy="372428"/>
          </a:xfrm>
          <a:prstGeom prst="rect">
            <a:avLst/>
          </a:prstGeom>
          <a:noFill/>
          <a:ln/>
        </p:spPr>
        <p:txBody>
          <a:bodyPr wrap="none" lIns="0" tIns="0" rIns="0" bIns="0" rtlCol="0" anchor="t"/>
          <a:lstStyle/>
          <a:p>
            <a:pPr marL="342900" indent="-342900" algn="l">
              <a:lnSpc>
                <a:spcPts val="2900"/>
              </a:lnSpc>
              <a:buSzPct val="100000"/>
              <a:buFont typeface="+mj-lt"/>
              <a:buAutoNum type="arabicPeriod" startAt="4"/>
            </a:pPr>
            <a:r>
              <a:rPr lang="en-US" sz="1800" b="1" dirty="0">
                <a:solidFill>
                  <a:srgbClr val="000000"/>
                </a:solidFill>
                <a:latin typeface="Merriweather" pitchFamily="34" charset="0"/>
                <a:ea typeface="Merriweather" pitchFamily="34" charset="-122"/>
                <a:cs typeface="Merriweather" pitchFamily="34" charset="-120"/>
              </a:rPr>
              <a:t>Admin</a:t>
            </a:r>
            <a:endParaRPr lang="en-US" sz="1800" dirty="0"/>
          </a:p>
        </p:txBody>
      </p:sp>
      <p:sp>
        <p:nvSpPr>
          <p:cNvPr id="14" name="Text 12"/>
          <p:cNvSpPr/>
          <p:nvPr/>
        </p:nvSpPr>
        <p:spPr>
          <a:xfrm>
            <a:off x="814864" y="6752273"/>
            <a:ext cx="13000673" cy="380047"/>
          </a:xfrm>
          <a:prstGeom prst="rect">
            <a:avLst/>
          </a:prstGeom>
          <a:noFill/>
          <a:ln/>
        </p:spPr>
        <p:txBody>
          <a:bodyPr wrap="none" lIns="0" tIns="0" rIns="0" bIns="0" rtlCol="0" anchor="t"/>
          <a:lstStyle/>
          <a:p>
            <a:pPr marL="685800" lvl="1" indent="-342900" algn="l">
              <a:lnSpc>
                <a:spcPts val="2900"/>
              </a:lnSpc>
              <a:buSzPct val="100000"/>
              <a:buChar char="•"/>
            </a:pPr>
            <a:r>
              <a:rPr lang="en-US" sz="1800" dirty="0">
                <a:solidFill>
                  <a:srgbClr val="000000"/>
                </a:solidFill>
                <a:latin typeface="Merriweather" pitchFamily="34" charset="0"/>
                <a:ea typeface="Merriweather" pitchFamily="34" charset="-122"/>
                <a:cs typeface="Merriweather" pitchFamily="34" charset="-120"/>
              </a:rPr>
              <a:t>Attributes: </a:t>
            </a:r>
            <a:r>
              <a:rPr lang="en-US" sz="1800" dirty="0">
                <a:solidFill>
                  <a:srgbClr val="000000"/>
                </a:solidFill>
                <a:highlight>
                  <a:srgbClr val="CCE0FF"/>
                </a:highlight>
                <a:latin typeface="Consolas" pitchFamily="34" charset="0"/>
                <a:ea typeface="Consolas" pitchFamily="34" charset="-122"/>
                <a:cs typeface="Consolas" pitchFamily="34" charset="-120"/>
              </a:rPr>
              <a:t>AdminID</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Name</a:t>
            </a:r>
            <a:r>
              <a:rPr lang="en-US" sz="1800" dirty="0">
                <a:solidFill>
                  <a:srgbClr val="000000"/>
                </a:solidFill>
                <a:latin typeface="Merriweather" pitchFamily="34" charset="0"/>
                <a:ea typeface="Merriweather" pitchFamily="34" charset="-122"/>
                <a:cs typeface="Merriweather" pitchFamily="34" charset="-120"/>
              </a:rPr>
              <a:t>, </a:t>
            </a:r>
            <a:r>
              <a:rPr lang="en-US" sz="1800" dirty="0">
                <a:solidFill>
                  <a:srgbClr val="000000"/>
                </a:solidFill>
                <a:highlight>
                  <a:srgbClr val="CCE0FF"/>
                </a:highlight>
                <a:latin typeface="Consolas" pitchFamily="34" charset="0"/>
                <a:ea typeface="Consolas" pitchFamily="34" charset="-122"/>
                <a:cs typeface="Consolas" pitchFamily="34" charset="-120"/>
              </a:rPr>
              <a:t>Email</a:t>
            </a:r>
            <a:endParaRPr lang="en-US" sz="1800" dirty="0"/>
          </a:p>
        </p:txBody>
      </p:sp>
      <p:sp>
        <p:nvSpPr>
          <p:cNvPr id="15" name="Text 13"/>
          <p:cNvSpPr/>
          <p:nvPr/>
        </p:nvSpPr>
        <p:spPr>
          <a:xfrm>
            <a:off x="814864" y="7213759"/>
            <a:ext cx="13000673" cy="380047"/>
          </a:xfrm>
          <a:prstGeom prst="rect">
            <a:avLst/>
          </a:prstGeom>
          <a:noFill/>
          <a:ln/>
        </p:spPr>
        <p:txBody>
          <a:bodyPr wrap="none" lIns="0" tIns="0" rIns="0" bIns="0" rtlCol="0" anchor="t"/>
          <a:lstStyle/>
          <a:p>
            <a:pPr marL="685800" lvl="1" indent="-342900" algn="l">
              <a:lnSpc>
                <a:spcPts val="2900"/>
              </a:lnSpc>
              <a:buSzPct val="100000"/>
              <a:buChar char="•"/>
            </a:pPr>
            <a:r>
              <a:rPr lang="en-US" sz="1800" dirty="0">
                <a:solidFill>
                  <a:srgbClr val="000000"/>
                </a:solidFill>
                <a:latin typeface="Merriweather" pitchFamily="34" charset="0"/>
                <a:ea typeface="Merriweather" pitchFamily="34" charset="-122"/>
                <a:cs typeface="Merriweather" pitchFamily="34" charset="-120"/>
              </a:rPr>
              <a:t>Methods: </a:t>
            </a:r>
            <a:r>
              <a:rPr lang="en-US" sz="1800" dirty="0">
                <a:solidFill>
                  <a:srgbClr val="000000"/>
                </a:solidFill>
                <a:highlight>
                  <a:srgbClr val="CCE0FF"/>
                </a:highlight>
                <a:latin typeface="Consolas" pitchFamily="34" charset="0"/>
                <a:ea typeface="Consolas" pitchFamily="34" charset="-122"/>
                <a:cs typeface="Consolas" pitchFamily="34" charset="-120"/>
              </a:rPr>
              <a:t>manageDoctors()</a:t>
            </a:r>
            <a:r>
              <a:rPr lang="en-US" sz="1800" dirty="0">
                <a:solidFill>
                  <a:srgbClr val="000000"/>
                </a:solidFill>
                <a:latin typeface="Merriweather" pitchFamily="34" charset="0"/>
                <a:ea typeface="Merriweather" pitchFamily="34" charset="-122"/>
                <a:cs typeface="Merriweather" pitchFamily="34" charset="-120"/>
              </a:rPr>
              <a:t>, </a:t>
            </a:r>
            <a:r>
              <a:rPr lang="en-US" sz="1800" dirty="0" err="1">
                <a:solidFill>
                  <a:srgbClr val="000000"/>
                </a:solidFill>
                <a:highlight>
                  <a:srgbClr val="CCE0FF"/>
                </a:highlight>
                <a:latin typeface="Consolas" pitchFamily="34" charset="0"/>
                <a:ea typeface="Consolas" pitchFamily="34" charset="-122"/>
                <a:cs typeface="Consolas" pitchFamily="34" charset="-120"/>
              </a:rPr>
              <a:t>managePatients</a:t>
            </a:r>
            <a:r>
              <a:rPr lang="en-US" sz="1800" dirty="0">
                <a:solidFill>
                  <a:srgbClr val="000000"/>
                </a:solidFill>
                <a:highlight>
                  <a:srgbClr val="CCE0FF"/>
                </a:highlight>
                <a:latin typeface="Consolas" pitchFamily="34" charset="0"/>
                <a:ea typeface="Consolas" pitchFamily="34" charset="-122"/>
                <a:cs typeface="Consolas" pitchFamily="34" charset="-120"/>
              </a:rPr>
              <a:t>()</a:t>
            </a:r>
            <a:endParaRPr lang="en-US" sz="1800" dirty="0"/>
          </a:p>
        </p:txBody>
      </p:sp>
      <p:sp>
        <p:nvSpPr>
          <p:cNvPr id="16" name="Rectangle 15">
            <a:extLst>
              <a:ext uri="{FF2B5EF4-FFF2-40B4-BE49-F238E27FC236}">
                <a16:creationId xmlns:a16="http://schemas.microsoft.com/office/drawing/2014/main" id="{8CC9A9FE-8404-043A-E949-5E3A5CA97FC3}"/>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42845" y="492562"/>
            <a:ext cx="3577233" cy="1556371"/>
          </a:xfrm>
          <a:prstGeom prst="rect">
            <a:avLst/>
          </a:prstGeom>
          <a:noFill/>
          <a:ln/>
        </p:spPr>
        <p:txBody>
          <a:bodyPr wrap="none" lIns="0" tIns="0" rIns="0" bIns="0" rtlCol="0" anchor="t"/>
          <a:lstStyle/>
          <a:p>
            <a:pPr marL="0" indent="0">
              <a:lnSpc>
                <a:spcPts val="3500"/>
              </a:lnSpc>
              <a:buNone/>
            </a:pPr>
            <a:r>
              <a:rPr lang="en-US" sz="2800" b="1" dirty="0">
                <a:solidFill>
                  <a:srgbClr val="000000"/>
                </a:solidFill>
                <a:latin typeface="Merriweather" pitchFamily="34" charset="0"/>
                <a:ea typeface="Merriweather" pitchFamily="34" charset="-122"/>
                <a:cs typeface="Merriweather" pitchFamily="34" charset="-120"/>
              </a:rPr>
              <a:t>Activity Diagram</a:t>
            </a:r>
          </a:p>
          <a:p>
            <a:pPr marL="0" indent="0">
              <a:lnSpc>
                <a:spcPts val="3500"/>
              </a:lnSpc>
              <a:buNone/>
            </a:pPr>
            <a:r>
              <a:rPr lang="en-US" sz="2800" b="1" dirty="0">
                <a:solidFill>
                  <a:srgbClr val="000000"/>
                </a:solidFill>
                <a:latin typeface="Merriweather" pitchFamily="34" charset="0"/>
                <a:ea typeface="Merriweather" pitchFamily="34" charset="-122"/>
                <a:cs typeface="Merriweather" pitchFamily="34" charset="-120"/>
              </a:rPr>
              <a:t>For patient</a:t>
            </a:r>
          </a:p>
          <a:p>
            <a:pPr marL="0" indent="0">
              <a:lnSpc>
                <a:spcPts val="3500"/>
              </a:lnSpc>
              <a:buNone/>
            </a:pPr>
            <a:endParaRPr lang="en-US" sz="2800" dirty="0"/>
          </a:p>
        </p:txBody>
      </p:sp>
      <p:sp>
        <p:nvSpPr>
          <p:cNvPr id="4" name="Rectangle 3">
            <a:extLst>
              <a:ext uri="{FF2B5EF4-FFF2-40B4-BE49-F238E27FC236}">
                <a16:creationId xmlns:a16="http://schemas.microsoft.com/office/drawing/2014/main" id="{124D0C74-3D25-A69D-DB91-E38A472AE83E}"/>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492D6C5-1E8E-CBBB-339F-31CB34F1714D}"/>
              </a:ext>
            </a:extLst>
          </p:cNvPr>
          <p:cNvPicPr>
            <a:picLocks noChangeAspect="1"/>
          </p:cNvPicPr>
          <p:nvPr/>
        </p:nvPicPr>
        <p:blipFill>
          <a:blip r:embed="rId3"/>
          <a:stretch>
            <a:fillRect/>
          </a:stretch>
        </p:blipFill>
        <p:spPr>
          <a:xfrm>
            <a:off x="4051738" y="0"/>
            <a:ext cx="7110248" cy="8229600"/>
          </a:xfrm>
          <a:prstGeom prst="rect">
            <a:avLst/>
          </a:prstGeom>
          <a:solidFill>
            <a:schemeClr val="bg1"/>
          </a:solid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B7849-9A1D-5AAC-63EE-875F68DC89AC}"/>
              </a:ext>
            </a:extLst>
          </p:cNvPr>
          <p:cNvPicPr>
            <a:picLocks noChangeAspect="1"/>
          </p:cNvPicPr>
          <p:nvPr/>
        </p:nvPicPr>
        <p:blipFill>
          <a:blip r:embed="rId2"/>
          <a:stretch>
            <a:fillRect/>
          </a:stretch>
        </p:blipFill>
        <p:spPr>
          <a:xfrm>
            <a:off x="5093207" y="0"/>
            <a:ext cx="9063060" cy="8229600"/>
          </a:xfrm>
          <a:prstGeom prst="rect">
            <a:avLst/>
          </a:prstGeom>
        </p:spPr>
      </p:pic>
      <p:sp>
        <p:nvSpPr>
          <p:cNvPr id="4" name="TextBox 3">
            <a:extLst>
              <a:ext uri="{FF2B5EF4-FFF2-40B4-BE49-F238E27FC236}">
                <a16:creationId xmlns:a16="http://schemas.microsoft.com/office/drawing/2014/main" id="{9DACB2CC-B85A-617F-A456-455CD8743E0C}"/>
              </a:ext>
            </a:extLst>
          </p:cNvPr>
          <p:cNvSpPr txBox="1"/>
          <p:nvPr/>
        </p:nvSpPr>
        <p:spPr>
          <a:xfrm>
            <a:off x="220133" y="626533"/>
            <a:ext cx="4538134" cy="1200329"/>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Activity Diagram for the Doctor</a:t>
            </a:r>
          </a:p>
        </p:txBody>
      </p:sp>
    </p:spTree>
    <p:extLst>
      <p:ext uri="{BB962C8B-B14F-4D97-AF65-F5344CB8AC3E}">
        <p14:creationId xmlns:p14="http://schemas.microsoft.com/office/powerpoint/2010/main" val="3302575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3798" y="2145387"/>
            <a:ext cx="4936569" cy="616982"/>
          </a:xfrm>
          <a:prstGeom prst="rect">
            <a:avLst/>
          </a:prstGeom>
          <a:noFill/>
          <a:ln/>
        </p:spPr>
        <p:txBody>
          <a:bodyPr wrap="none" lIns="0" tIns="0" rIns="0" bIns="0" rtlCol="0" anchor="t"/>
          <a:lstStyle/>
          <a:p>
            <a:pPr marL="0" indent="0">
              <a:lnSpc>
                <a:spcPts val="4850"/>
              </a:lnSpc>
              <a:buNone/>
            </a:pPr>
            <a:r>
              <a:rPr lang="en-US" sz="3850" b="1" dirty="0">
                <a:solidFill>
                  <a:srgbClr val="000000"/>
                </a:solidFill>
                <a:latin typeface="Merriweather" pitchFamily="34" charset="0"/>
                <a:ea typeface="Merriweather" pitchFamily="34" charset="-122"/>
                <a:cs typeface="Merriweather" pitchFamily="34" charset="-120"/>
              </a:rPr>
              <a:t>Activity Diagram</a:t>
            </a:r>
            <a:endParaRPr lang="en-US" sz="3850" dirty="0"/>
          </a:p>
        </p:txBody>
      </p:sp>
      <p:sp>
        <p:nvSpPr>
          <p:cNvPr id="3" name="Text 1"/>
          <p:cNvSpPr/>
          <p:nvPr/>
        </p:nvSpPr>
        <p:spPr>
          <a:xfrm>
            <a:off x="863798" y="3009186"/>
            <a:ext cx="6739414" cy="385524"/>
          </a:xfrm>
          <a:prstGeom prst="rect">
            <a:avLst/>
          </a:prstGeom>
          <a:noFill/>
          <a:ln/>
        </p:spPr>
        <p:txBody>
          <a:bodyPr wrap="none" lIns="0" tIns="0" rIns="0" bIns="0" rtlCol="0" anchor="t"/>
          <a:lstStyle/>
          <a:p>
            <a:pPr marL="0" indent="0">
              <a:lnSpc>
                <a:spcPts val="3000"/>
              </a:lnSpc>
              <a:buNone/>
            </a:pPr>
            <a:r>
              <a:rPr lang="en-US" sz="2400" dirty="0">
                <a:solidFill>
                  <a:srgbClr val="000000"/>
                </a:solidFill>
                <a:latin typeface="Merriweather" pitchFamily="34" charset="0"/>
                <a:ea typeface="Merriweather" pitchFamily="34" charset="-122"/>
                <a:cs typeface="Merriweather" pitchFamily="34" charset="-120"/>
              </a:rPr>
              <a:t>Sample Activity Flow: Appointment Booking</a:t>
            </a:r>
            <a:endParaRPr lang="en-US" sz="2400" dirty="0"/>
          </a:p>
        </p:txBody>
      </p:sp>
      <p:sp>
        <p:nvSpPr>
          <p:cNvPr id="4" name="Text 2"/>
          <p:cNvSpPr/>
          <p:nvPr/>
        </p:nvSpPr>
        <p:spPr>
          <a:xfrm>
            <a:off x="863798" y="3764875"/>
            <a:ext cx="12902803" cy="394811"/>
          </a:xfrm>
          <a:prstGeom prst="rect">
            <a:avLst/>
          </a:prstGeom>
          <a:noFill/>
          <a:ln/>
        </p:spPr>
        <p:txBody>
          <a:bodyPr wrap="none" lIns="0" tIns="0" rIns="0" bIns="0" rtlCol="0" anchor="t"/>
          <a:lstStyle/>
          <a:p>
            <a:pPr algn="l">
              <a:lnSpc>
                <a:spcPts val="3100"/>
              </a:lnSpc>
              <a:buSzPct val="100000"/>
            </a:pPr>
            <a:r>
              <a:rPr lang="en-US" sz="1900" dirty="0">
                <a:solidFill>
                  <a:srgbClr val="000000"/>
                </a:solidFill>
                <a:latin typeface="Merriweather" pitchFamily="34" charset="0"/>
                <a:ea typeface="Merriweather" pitchFamily="34" charset="-122"/>
                <a:cs typeface="Merriweather" pitchFamily="34" charset="-120"/>
              </a:rPr>
              <a:t>Patient logs in.</a:t>
            </a:r>
            <a:endParaRPr lang="en-US" sz="1900" dirty="0"/>
          </a:p>
        </p:txBody>
      </p:sp>
      <p:sp>
        <p:nvSpPr>
          <p:cNvPr id="5" name="Text 3"/>
          <p:cNvSpPr/>
          <p:nvPr/>
        </p:nvSpPr>
        <p:spPr>
          <a:xfrm>
            <a:off x="863798" y="4246007"/>
            <a:ext cx="12902803" cy="394811"/>
          </a:xfrm>
          <a:prstGeom prst="rect">
            <a:avLst/>
          </a:prstGeom>
          <a:noFill/>
          <a:ln/>
        </p:spPr>
        <p:txBody>
          <a:bodyPr wrap="none" lIns="0" tIns="0" rIns="0" bIns="0" rtlCol="0" anchor="t"/>
          <a:lstStyle/>
          <a:p>
            <a:pPr algn="l">
              <a:lnSpc>
                <a:spcPts val="3100"/>
              </a:lnSpc>
              <a:buSzPct val="100000"/>
            </a:pPr>
            <a:r>
              <a:rPr lang="en-US" sz="1900" dirty="0">
                <a:solidFill>
                  <a:srgbClr val="000000"/>
                </a:solidFill>
                <a:latin typeface="Merriweather" pitchFamily="34" charset="0"/>
                <a:ea typeface="Merriweather" pitchFamily="34" charset="-122"/>
                <a:cs typeface="Merriweather" pitchFamily="34" charset="-120"/>
              </a:rPr>
              <a:t>Patient selects a doctor and available time slot.</a:t>
            </a:r>
            <a:endParaRPr lang="en-US" sz="1900" dirty="0"/>
          </a:p>
        </p:txBody>
      </p:sp>
      <p:sp>
        <p:nvSpPr>
          <p:cNvPr id="7" name="Text 5"/>
          <p:cNvSpPr/>
          <p:nvPr/>
        </p:nvSpPr>
        <p:spPr>
          <a:xfrm>
            <a:off x="863798" y="4727140"/>
            <a:ext cx="12902803" cy="481130"/>
          </a:xfrm>
          <a:prstGeom prst="rect">
            <a:avLst/>
          </a:prstGeom>
          <a:noFill/>
          <a:ln/>
        </p:spPr>
        <p:txBody>
          <a:bodyPr wrap="none" lIns="0" tIns="0" rIns="0" bIns="0" rtlCol="0" anchor="t"/>
          <a:lstStyle/>
          <a:p>
            <a:pPr algn="l">
              <a:lnSpc>
                <a:spcPts val="3100"/>
              </a:lnSpc>
              <a:buSzPct val="100000"/>
            </a:pPr>
            <a:r>
              <a:rPr lang="en-US" sz="1900" dirty="0">
                <a:solidFill>
                  <a:srgbClr val="000000"/>
                </a:solidFill>
                <a:latin typeface="Merriweather" pitchFamily="34" charset="0"/>
                <a:ea typeface="Merriweather" pitchFamily="34" charset="-122"/>
                <a:cs typeface="Merriweather" pitchFamily="34" charset="-120"/>
              </a:rPr>
              <a:t>System confirms the booking.</a:t>
            </a:r>
            <a:endParaRPr lang="en-US" sz="1900" dirty="0"/>
          </a:p>
        </p:txBody>
      </p:sp>
      <p:sp>
        <p:nvSpPr>
          <p:cNvPr id="8" name="Text 6"/>
          <p:cNvSpPr/>
          <p:nvPr/>
        </p:nvSpPr>
        <p:spPr>
          <a:xfrm>
            <a:off x="863798" y="5208271"/>
            <a:ext cx="12902803" cy="481130"/>
          </a:xfrm>
          <a:prstGeom prst="rect">
            <a:avLst/>
          </a:prstGeom>
          <a:noFill/>
          <a:ln/>
        </p:spPr>
        <p:txBody>
          <a:bodyPr wrap="none" lIns="0" tIns="0" rIns="0" bIns="0" rtlCol="0" anchor="t"/>
          <a:lstStyle/>
          <a:p>
            <a:pPr algn="l">
              <a:lnSpc>
                <a:spcPts val="3100"/>
              </a:lnSpc>
              <a:buSzPct val="100000"/>
            </a:pPr>
            <a:r>
              <a:rPr lang="en-US" sz="1900" dirty="0">
                <a:solidFill>
                  <a:srgbClr val="000000"/>
                </a:solidFill>
                <a:latin typeface="Merriweather" pitchFamily="34" charset="0"/>
                <a:ea typeface="Merriweather" pitchFamily="34" charset="-122"/>
                <a:cs typeface="Merriweather" pitchFamily="34" charset="-120"/>
              </a:rPr>
              <a:t>Notification sent to the doctor and patient.</a:t>
            </a:r>
            <a:endParaRPr lang="en-US" sz="1900" dirty="0"/>
          </a:p>
        </p:txBody>
      </p:sp>
      <p:sp>
        <p:nvSpPr>
          <p:cNvPr id="9" name="Rectangle 8">
            <a:extLst>
              <a:ext uri="{FF2B5EF4-FFF2-40B4-BE49-F238E27FC236}">
                <a16:creationId xmlns:a16="http://schemas.microsoft.com/office/drawing/2014/main" id="{5F419E6D-D3DA-6CC2-5268-9D5E3491C814}"/>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49022" y="589240"/>
            <a:ext cx="6690598" cy="668774"/>
          </a:xfrm>
          <a:prstGeom prst="rect">
            <a:avLst/>
          </a:prstGeom>
          <a:noFill/>
          <a:ln/>
        </p:spPr>
        <p:txBody>
          <a:bodyPr wrap="none" lIns="0" tIns="0" rIns="0" bIns="0" rtlCol="0" anchor="t"/>
          <a:lstStyle/>
          <a:p>
            <a:pPr marL="0" indent="0">
              <a:lnSpc>
                <a:spcPts val="5250"/>
              </a:lnSpc>
              <a:buNone/>
            </a:pPr>
            <a:r>
              <a:rPr lang="en-US" sz="4200" b="1" dirty="0">
                <a:solidFill>
                  <a:srgbClr val="000000"/>
                </a:solidFill>
                <a:latin typeface="Merriweather" pitchFamily="34" charset="0"/>
                <a:ea typeface="Merriweather" pitchFamily="34" charset="-122"/>
                <a:cs typeface="Merriweather" pitchFamily="34" charset="-120"/>
              </a:rPr>
              <a:t>Module Implementation </a:t>
            </a:r>
            <a:endParaRPr lang="en-US" sz="4200" dirty="0"/>
          </a:p>
        </p:txBody>
      </p:sp>
      <p:sp>
        <p:nvSpPr>
          <p:cNvPr id="3" name="Shape 1"/>
          <p:cNvSpPr/>
          <p:nvPr/>
        </p:nvSpPr>
        <p:spPr>
          <a:xfrm>
            <a:off x="749022" y="1926788"/>
            <a:ext cx="481489" cy="481489"/>
          </a:xfrm>
          <a:prstGeom prst="roundRect">
            <a:avLst>
              <a:gd name="adj" fmla="val 18669"/>
            </a:avLst>
          </a:prstGeom>
          <a:solidFill>
            <a:srgbClr val="003180"/>
          </a:solidFill>
          <a:ln w="7620">
            <a:solidFill>
              <a:srgbClr val="194A99"/>
            </a:solidFill>
            <a:prstDash val="solid"/>
          </a:ln>
        </p:spPr>
      </p:sp>
      <p:sp>
        <p:nvSpPr>
          <p:cNvPr id="4" name="Text 2"/>
          <p:cNvSpPr/>
          <p:nvPr/>
        </p:nvSpPr>
        <p:spPr>
          <a:xfrm>
            <a:off x="919162" y="2007037"/>
            <a:ext cx="141208" cy="320992"/>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Merriweather" pitchFamily="34" charset="0"/>
                <a:ea typeface="Merriweather" pitchFamily="34" charset="-122"/>
                <a:cs typeface="Merriweather" pitchFamily="34" charset="-120"/>
              </a:rPr>
              <a:t>1</a:t>
            </a:r>
            <a:endParaRPr lang="en-US" sz="2500" dirty="0"/>
          </a:p>
        </p:txBody>
      </p:sp>
      <p:sp>
        <p:nvSpPr>
          <p:cNvPr id="5" name="Text 3"/>
          <p:cNvSpPr/>
          <p:nvPr/>
        </p:nvSpPr>
        <p:spPr>
          <a:xfrm>
            <a:off x="1444466" y="1926788"/>
            <a:ext cx="3539371" cy="668655"/>
          </a:xfrm>
          <a:prstGeom prst="rect">
            <a:avLst/>
          </a:prstGeom>
          <a:noFill/>
          <a:ln/>
        </p:spPr>
        <p:txBody>
          <a:bodyPr wrap="square" lIns="0" tIns="0" rIns="0" bIns="0" rtlCol="0" anchor="t"/>
          <a:lstStyle/>
          <a:p>
            <a:pPr marL="0" indent="0">
              <a:lnSpc>
                <a:spcPts val="2600"/>
              </a:lnSpc>
              <a:buNone/>
            </a:pPr>
            <a:r>
              <a:rPr lang="en-US" sz="2100" dirty="0">
                <a:solidFill>
                  <a:srgbClr val="000000"/>
                </a:solidFill>
                <a:latin typeface="Merriweather" pitchFamily="34" charset="0"/>
                <a:ea typeface="Merriweather" pitchFamily="34" charset="-122"/>
                <a:cs typeface="Merriweather" pitchFamily="34" charset="-120"/>
              </a:rPr>
              <a:t>User Authentication and Registration</a:t>
            </a:r>
            <a:endParaRPr lang="en-US" sz="2100" dirty="0"/>
          </a:p>
        </p:txBody>
      </p:sp>
      <p:sp>
        <p:nvSpPr>
          <p:cNvPr id="6" name="Text 4"/>
          <p:cNvSpPr/>
          <p:nvPr/>
        </p:nvSpPr>
        <p:spPr>
          <a:xfrm>
            <a:off x="1444466" y="2723793"/>
            <a:ext cx="3539371" cy="684848"/>
          </a:xfrm>
          <a:prstGeom prst="rect">
            <a:avLst/>
          </a:prstGeom>
          <a:noFill/>
          <a:ln/>
        </p:spPr>
        <p:txBody>
          <a:bodyPr wrap="square" lIns="0" tIns="0" rIns="0" bIns="0" rtlCol="0" anchor="t"/>
          <a:lstStyle/>
          <a:p>
            <a:pPr marL="0" indent="0">
              <a:lnSpc>
                <a:spcPts val="2650"/>
              </a:lnSpc>
              <a:buNone/>
            </a:pPr>
            <a:r>
              <a:rPr lang="en-US" sz="1650" dirty="0">
                <a:solidFill>
                  <a:srgbClr val="000000"/>
                </a:solidFill>
                <a:latin typeface="Merriweather" pitchFamily="34" charset="0"/>
                <a:ea typeface="Merriweather" pitchFamily="34" charset="-122"/>
                <a:cs typeface="Merriweather" pitchFamily="34" charset="-120"/>
              </a:rPr>
              <a:t>Implement user registration, login, and profile management.</a:t>
            </a:r>
            <a:endParaRPr lang="en-US" sz="1650" dirty="0"/>
          </a:p>
        </p:txBody>
      </p:sp>
      <p:sp>
        <p:nvSpPr>
          <p:cNvPr id="7" name="Shape 5"/>
          <p:cNvSpPr/>
          <p:nvPr/>
        </p:nvSpPr>
        <p:spPr>
          <a:xfrm>
            <a:off x="5197793" y="1926788"/>
            <a:ext cx="481489" cy="481489"/>
          </a:xfrm>
          <a:prstGeom prst="roundRect">
            <a:avLst>
              <a:gd name="adj" fmla="val 18669"/>
            </a:avLst>
          </a:prstGeom>
          <a:solidFill>
            <a:srgbClr val="003180"/>
          </a:solidFill>
          <a:ln w="7620">
            <a:solidFill>
              <a:srgbClr val="194A99"/>
            </a:solidFill>
            <a:prstDash val="solid"/>
          </a:ln>
        </p:spPr>
      </p:sp>
      <p:sp>
        <p:nvSpPr>
          <p:cNvPr id="8" name="Text 6"/>
          <p:cNvSpPr/>
          <p:nvPr/>
        </p:nvSpPr>
        <p:spPr>
          <a:xfrm>
            <a:off x="5342573" y="2007037"/>
            <a:ext cx="191929" cy="320992"/>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Merriweather" pitchFamily="34" charset="0"/>
                <a:ea typeface="Merriweather" pitchFamily="34" charset="-122"/>
                <a:cs typeface="Merriweather" pitchFamily="34" charset="-120"/>
              </a:rPr>
              <a:t>2</a:t>
            </a:r>
            <a:endParaRPr lang="en-US" sz="2500" dirty="0"/>
          </a:p>
        </p:txBody>
      </p:sp>
      <p:sp>
        <p:nvSpPr>
          <p:cNvPr id="9" name="Text 7"/>
          <p:cNvSpPr/>
          <p:nvPr/>
        </p:nvSpPr>
        <p:spPr>
          <a:xfrm>
            <a:off x="5893237" y="1926788"/>
            <a:ext cx="3539371" cy="668655"/>
          </a:xfrm>
          <a:prstGeom prst="rect">
            <a:avLst/>
          </a:prstGeom>
          <a:noFill/>
          <a:ln/>
        </p:spPr>
        <p:txBody>
          <a:bodyPr wrap="square" lIns="0" tIns="0" rIns="0" bIns="0" rtlCol="0" anchor="t"/>
          <a:lstStyle/>
          <a:p>
            <a:pPr marL="0" indent="0">
              <a:lnSpc>
                <a:spcPts val="2600"/>
              </a:lnSpc>
              <a:buNone/>
            </a:pPr>
            <a:r>
              <a:rPr lang="en-US" sz="2100" dirty="0">
                <a:solidFill>
                  <a:srgbClr val="000000"/>
                </a:solidFill>
                <a:latin typeface="Merriweather" pitchFamily="34" charset="0"/>
                <a:ea typeface="Merriweather" pitchFamily="34" charset="-122"/>
                <a:cs typeface="Merriweather" pitchFamily="34" charset="-120"/>
              </a:rPr>
              <a:t>Doctor Availability Management</a:t>
            </a:r>
            <a:endParaRPr lang="en-US" sz="2100" dirty="0"/>
          </a:p>
        </p:txBody>
      </p:sp>
      <p:sp>
        <p:nvSpPr>
          <p:cNvPr id="10" name="Text 8"/>
          <p:cNvSpPr/>
          <p:nvPr/>
        </p:nvSpPr>
        <p:spPr>
          <a:xfrm>
            <a:off x="5893237" y="2723793"/>
            <a:ext cx="3539371" cy="1027271"/>
          </a:xfrm>
          <a:prstGeom prst="rect">
            <a:avLst/>
          </a:prstGeom>
          <a:noFill/>
          <a:ln/>
        </p:spPr>
        <p:txBody>
          <a:bodyPr wrap="square" lIns="0" tIns="0" rIns="0" bIns="0" rtlCol="0" anchor="t"/>
          <a:lstStyle/>
          <a:p>
            <a:pPr marL="0" indent="0">
              <a:lnSpc>
                <a:spcPts val="2650"/>
              </a:lnSpc>
              <a:buNone/>
            </a:pPr>
            <a:r>
              <a:rPr lang="en-US" sz="1650" dirty="0">
                <a:solidFill>
                  <a:srgbClr val="000000"/>
                </a:solidFill>
                <a:latin typeface="Merriweather" pitchFamily="34" charset="0"/>
                <a:ea typeface="Merriweather" pitchFamily="34" charset="-122"/>
                <a:cs typeface="Merriweather" pitchFamily="34" charset="-120"/>
              </a:rPr>
              <a:t>Enable doctors to set their availability and manage patient requests.</a:t>
            </a:r>
            <a:endParaRPr lang="en-US" sz="1650" dirty="0"/>
          </a:p>
        </p:txBody>
      </p:sp>
      <p:sp>
        <p:nvSpPr>
          <p:cNvPr id="11" name="Shape 9"/>
          <p:cNvSpPr/>
          <p:nvPr/>
        </p:nvSpPr>
        <p:spPr>
          <a:xfrm>
            <a:off x="9646563" y="1926788"/>
            <a:ext cx="481489" cy="481489"/>
          </a:xfrm>
          <a:prstGeom prst="roundRect">
            <a:avLst>
              <a:gd name="adj" fmla="val 18669"/>
            </a:avLst>
          </a:prstGeom>
          <a:solidFill>
            <a:srgbClr val="003180"/>
          </a:solidFill>
          <a:ln w="7620">
            <a:solidFill>
              <a:srgbClr val="194A99"/>
            </a:solidFill>
            <a:prstDash val="solid"/>
          </a:ln>
        </p:spPr>
      </p:sp>
      <p:sp>
        <p:nvSpPr>
          <p:cNvPr id="12" name="Text 10"/>
          <p:cNvSpPr/>
          <p:nvPr/>
        </p:nvSpPr>
        <p:spPr>
          <a:xfrm>
            <a:off x="9797415" y="2007037"/>
            <a:ext cx="179784" cy="320992"/>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Merriweather" pitchFamily="34" charset="0"/>
                <a:ea typeface="Merriweather" pitchFamily="34" charset="-122"/>
                <a:cs typeface="Merriweather" pitchFamily="34" charset="-120"/>
              </a:rPr>
              <a:t>3</a:t>
            </a:r>
            <a:endParaRPr lang="en-US" sz="2500" dirty="0"/>
          </a:p>
        </p:txBody>
      </p:sp>
      <p:sp>
        <p:nvSpPr>
          <p:cNvPr id="13" name="Text 11"/>
          <p:cNvSpPr/>
          <p:nvPr/>
        </p:nvSpPr>
        <p:spPr>
          <a:xfrm>
            <a:off x="10342007" y="1926788"/>
            <a:ext cx="3539371" cy="668655"/>
          </a:xfrm>
          <a:prstGeom prst="rect">
            <a:avLst/>
          </a:prstGeom>
          <a:noFill/>
          <a:ln/>
        </p:spPr>
        <p:txBody>
          <a:bodyPr wrap="square" lIns="0" tIns="0" rIns="0" bIns="0" rtlCol="0" anchor="t"/>
          <a:lstStyle/>
          <a:p>
            <a:pPr marL="0" indent="0">
              <a:lnSpc>
                <a:spcPts val="2600"/>
              </a:lnSpc>
              <a:buNone/>
            </a:pPr>
            <a:r>
              <a:rPr lang="en-US" sz="2100" dirty="0">
                <a:solidFill>
                  <a:srgbClr val="000000"/>
                </a:solidFill>
                <a:latin typeface="Merriweather" pitchFamily="34" charset="0"/>
                <a:ea typeface="Merriweather" pitchFamily="34" charset="-122"/>
                <a:cs typeface="Merriweather" pitchFamily="34" charset="-120"/>
              </a:rPr>
              <a:t>Appointment Scheduling Interface</a:t>
            </a:r>
            <a:endParaRPr lang="en-US" sz="2100" dirty="0"/>
          </a:p>
        </p:txBody>
      </p:sp>
      <p:sp>
        <p:nvSpPr>
          <p:cNvPr id="14" name="Text 12"/>
          <p:cNvSpPr/>
          <p:nvPr/>
        </p:nvSpPr>
        <p:spPr>
          <a:xfrm>
            <a:off x="10342007" y="2723793"/>
            <a:ext cx="3539371" cy="1027271"/>
          </a:xfrm>
          <a:prstGeom prst="rect">
            <a:avLst/>
          </a:prstGeom>
          <a:noFill/>
          <a:ln/>
        </p:spPr>
        <p:txBody>
          <a:bodyPr wrap="square" lIns="0" tIns="0" rIns="0" bIns="0" rtlCol="0" anchor="t"/>
          <a:lstStyle/>
          <a:p>
            <a:pPr marL="0" indent="0">
              <a:lnSpc>
                <a:spcPts val="2650"/>
              </a:lnSpc>
              <a:buNone/>
            </a:pPr>
            <a:r>
              <a:rPr lang="en-US" sz="1650" dirty="0">
                <a:solidFill>
                  <a:srgbClr val="000000"/>
                </a:solidFill>
                <a:latin typeface="Merriweather" pitchFamily="34" charset="0"/>
                <a:ea typeface="Merriweather" pitchFamily="34" charset="-122"/>
                <a:cs typeface="Merriweather" pitchFamily="34" charset="-120"/>
              </a:rPr>
              <a:t>Design an interface for users to select doctors, time slots, and reasons for appointments.</a:t>
            </a:r>
            <a:endParaRPr lang="en-US" sz="1650" dirty="0"/>
          </a:p>
        </p:txBody>
      </p:sp>
      <p:sp>
        <p:nvSpPr>
          <p:cNvPr id="15" name="Shape 13"/>
          <p:cNvSpPr/>
          <p:nvPr/>
        </p:nvSpPr>
        <p:spPr>
          <a:xfrm>
            <a:off x="749022" y="4205764"/>
            <a:ext cx="481489" cy="481489"/>
          </a:xfrm>
          <a:prstGeom prst="roundRect">
            <a:avLst>
              <a:gd name="adj" fmla="val 18669"/>
            </a:avLst>
          </a:prstGeom>
          <a:solidFill>
            <a:srgbClr val="003180"/>
          </a:solidFill>
          <a:ln w="7620">
            <a:solidFill>
              <a:srgbClr val="194A99"/>
            </a:solidFill>
            <a:prstDash val="solid"/>
          </a:ln>
        </p:spPr>
      </p:sp>
      <p:sp>
        <p:nvSpPr>
          <p:cNvPr id="16" name="Text 14"/>
          <p:cNvSpPr/>
          <p:nvPr/>
        </p:nvSpPr>
        <p:spPr>
          <a:xfrm>
            <a:off x="886420" y="4286012"/>
            <a:ext cx="206693" cy="320992"/>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Merriweather" pitchFamily="34" charset="0"/>
                <a:ea typeface="Merriweather" pitchFamily="34" charset="-122"/>
                <a:cs typeface="Merriweather" pitchFamily="34" charset="-120"/>
              </a:rPr>
              <a:t>4</a:t>
            </a:r>
            <a:endParaRPr lang="en-US" sz="2500" dirty="0"/>
          </a:p>
        </p:txBody>
      </p:sp>
      <p:sp>
        <p:nvSpPr>
          <p:cNvPr id="17" name="Text 15"/>
          <p:cNvSpPr/>
          <p:nvPr/>
        </p:nvSpPr>
        <p:spPr>
          <a:xfrm>
            <a:off x="1444466" y="4205764"/>
            <a:ext cx="3539371" cy="668655"/>
          </a:xfrm>
          <a:prstGeom prst="rect">
            <a:avLst/>
          </a:prstGeom>
          <a:noFill/>
          <a:ln/>
        </p:spPr>
        <p:txBody>
          <a:bodyPr wrap="square" lIns="0" tIns="0" rIns="0" bIns="0" rtlCol="0" anchor="t"/>
          <a:lstStyle/>
          <a:p>
            <a:pPr marL="0" indent="0">
              <a:lnSpc>
                <a:spcPts val="2600"/>
              </a:lnSpc>
              <a:buNone/>
            </a:pPr>
            <a:r>
              <a:rPr lang="en-US" sz="2100" dirty="0">
                <a:solidFill>
                  <a:srgbClr val="000000"/>
                </a:solidFill>
                <a:latin typeface="Merriweather" pitchFamily="34" charset="0"/>
                <a:ea typeface="Merriweather" pitchFamily="34" charset="-122"/>
                <a:cs typeface="Merriweather" pitchFamily="34" charset="-120"/>
              </a:rPr>
              <a:t>Appointment Management</a:t>
            </a:r>
            <a:endParaRPr lang="en-US" sz="2100" dirty="0"/>
          </a:p>
        </p:txBody>
      </p:sp>
      <p:sp>
        <p:nvSpPr>
          <p:cNvPr id="18" name="Text 16"/>
          <p:cNvSpPr/>
          <p:nvPr/>
        </p:nvSpPr>
        <p:spPr>
          <a:xfrm>
            <a:off x="1444466" y="5002768"/>
            <a:ext cx="3539371" cy="1027271"/>
          </a:xfrm>
          <a:prstGeom prst="rect">
            <a:avLst/>
          </a:prstGeom>
          <a:noFill/>
          <a:ln/>
        </p:spPr>
        <p:txBody>
          <a:bodyPr wrap="square" lIns="0" tIns="0" rIns="0" bIns="0" rtlCol="0" anchor="t"/>
          <a:lstStyle/>
          <a:p>
            <a:pPr marL="0" indent="0">
              <a:lnSpc>
                <a:spcPts val="2650"/>
              </a:lnSpc>
              <a:buNone/>
            </a:pPr>
            <a:r>
              <a:rPr lang="en-US" sz="1650" dirty="0">
                <a:solidFill>
                  <a:srgbClr val="000000"/>
                </a:solidFill>
                <a:latin typeface="Merriweather" pitchFamily="34" charset="0"/>
                <a:ea typeface="Merriweather" pitchFamily="34" charset="-122"/>
                <a:cs typeface="Merriweather" pitchFamily="34" charset="-120"/>
              </a:rPr>
              <a:t>Manage appointment details, prevent conflicts, and provide scheduling status updates.</a:t>
            </a:r>
            <a:endParaRPr lang="en-US" sz="1650" dirty="0"/>
          </a:p>
        </p:txBody>
      </p:sp>
      <p:sp>
        <p:nvSpPr>
          <p:cNvPr id="19" name="Shape 17"/>
          <p:cNvSpPr/>
          <p:nvPr/>
        </p:nvSpPr>
        <p:spPr>
          <a:xfrm>
            <a:off x="5197793" y="4205764"/>
            <a:ext cx="481489" cy="481489"/>
          </a:xfrm>
          <a:prstGeom prst="roundRect">
            <a:avLst>
              <a:gd name="adj" fmla="val 18669"/>
            </a:avLst>
          </a:prstGeom>
          <a:solidFill>
            <a:srgbClr val="003180"/>
          </a:solidFill>
          <a:ln w="7620">
            <a:solidFill>
              <a:srgbClr val="194A99"/>
            </a:solidFill>
            <a:prstDash val="solid"/>
          </a:ln>
        </p:spPr>
      </p:sp>
      <p:sp>
        <p:nvSpPr>
          <p:cNvPr id="20" name="Text 18"/>
          <p:cNvSpPr/>
          <p:nvPr/>
        </p:nvSpPr>
        <p:spPr>
          <a:xfrm>
            <a:off x="5343168" y="4286012"/>
            <a:ext cx="190619" cy="320992"/>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Merriweather" pitchFamily="34" charset="0"/>
                <a:ea typeface="Merriweather" pitchFamily="34" charset="-122"/>
                <a:cs typeface="Merriweather" pitchFamily="34" charset="-120"/>
              </a:rPr>
              <a:t>5</a:t>
            </a:r>
            <a:endParaRPr lang="en-US" sz="2500" dirty="0"/>
          </a:p>
        </p:txBody>
      </p:sp>
      <p:sp>
        <p:nvSpPr>
          <p:cNvPr id="21" name="Text 19"/>
          <p:cNvSpPr/>
          <p:nvPr/>
        </p:nvSpPr>
        <p:spPr>
          <a:xfrm>
            <a:off x="5893237" y="4205764"/>
            <a:ext cx="3539371" cy="668655"/>
          </a:xfrm>
          <a:prstGeom prst="rect">
            <a:avLst/>
          </a:prstGeom>
          <a:noFill/>
          <a:ln/>
        </p:spPr>
        <p:txBody>
          <a:bodyPr wrap="square" lIns="0" tIns="0" rIns="0" bIns="0" rtlCol="0" anchor="t"/>
          <a:lstStyle/>
          <a:p>
            <a:pPr marL="0" indent="0">
              <a:lnSpc>
                <a:spcPts val="2600"/>
              </a:lnSpc>
              <a:buNone/>
            </a:pPr>
            <a:r>
              <a:rPr lang="en-US" sz="2100" dirty="0">
                <a:solidFill>
                  <a:srgbClr val="000000"/>
                </a:solidFill>
                <a:latin typeface="Merriweather" pitchFamily="34" charset="0"/>
                <a:ea typeface="Merriweather" pitchFamily="34" charset="-122"/>
                <a:cs typeface="Merriweather" pitchFamily="34" charset="-120"/>
              </a:rPr>
              <a:t>Patient Information Management</a:t>
            </a:r>
            <a:endParaRPr lang="en-US" sz="2100" dirty="0"/>
          </a:p>
        </p:txBody>
      </p:sp>
      <p:sp>
        <p:nvSpPr>
          <p:cNvPr id="22" name="Text 20"/>
          <p:cNvSpPr/>
          <p:nvPr/>
        </p:nvSpPr>
        <p:spPr>
          <a:xfrm>
            <a:off x="5893237" y="5002768"/>
            <a:ext cx="3539371" cy="1027271"/>
          </a:xfrm>
          <a:prstGeom prst="rect">
            <a:avLst/>
          </a:prstGeom>
          <a:noFill/>
          <a:ln/>
        </p:spPr>
        <p:txBody>
          <a:bodyPr wrap="square" lIns="0" tIns="0" rIns="0" bIns="0" rtlCol="0" anchor="t"/>
          <a:lstStyle/>
          <a:p>
            <a:pPr marL="0" indent="0">
              <a:lnSpc>
                <a:spcPts val="2650"/>
              </a:lnSpc>
              <a:buNone/>
            </a:pPr>
            <a:r>
              <a:rPr lang="en-US" sz="1650" dirty="0">
                <a:solidFill>
                  <a:srgbClr val="000000"/>
                </a:solidFill>
                <a:latin typeface="Merriweather" pitchFamily="34" charset="0"/>
                <a:ea typeface="Merriweather" pitchFamily="34" charset="-122"/>
                <a:cs typeface="Merriweather" pitchFamily="34" charset="-120"/>
              </a:rPr>
              <a:t>Store patient information securely and provide functionality for updates.</a:t>
            </a:r>
            <a:endParaRPr lang="en-US" sz="1650" dirty="0"/>
          </a:p>
        </p:txBody>
      </p:sp>
      <p:sp>
        <p:nvSpPr>
          <p:cNvPr id="23" name="Shape 21"/>
          <p:cNvSpPr/>
          <p:nvPr/>
        </p:nvSpPr>
        <p:spPr>
          <a:xfrm>
            <a:off x="9646563" y="4205764"/>
            <a:ext cx="481489" cy="481489"/>
          </a:xfrm>
          <a:prstGeom prst="roundRect">
            <a:avLst>
              <a:gd name="adj" fmla="val 18669"/>
            </a:avLst>
          </a:prstGeom>
          <a:solidFill>
            <a:srgbClr val="003180"/>
          </a:solidFill>
          <a:ln w="7620">
            <a:solidFill>
              <a:srgbClr val="194A99"/>
            </a:solidFill>
            <a:prstDash val="solid"/>
          </a:ln>
        </p:spPr>
      </p:sp>
      <p:sp>
        <p:nvSpPr>
          <p:cNvPr id="24" name="Text 22"/>
          <p:cNvSpPr/>
          <p:nvPr/>
        </p:nvSpPr>
        <p:spPr>
          <a:xfrm>
            <a:off x="9780746" y="4286012"/>
            <a:ext cx="213122" cy="320992"/>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Merriweather" pitchFamily="34" charset="0"/>
                <a:ea typeface="Merriweather" pitchFamily="34" charset="-122"/>
                <a:cs typeface="Merriweather" pitchFamily="34" charset="-120"/>
              </a:rPr>
              <a:t>6</a:t>
            </a:r>
            <a:endParaRPr lang="en-US" sz="2500" dirty="0"/>
          </a:p>
        </p:txBody>
      </p:sp>
      <p:sp>
        <p:nvSpPr>
          <p:cNvPr id="25" name="Text 23"/>
          <p:cNvSpPr/>
          <p:nvPr/>
        </p:nvSpPr>
        <p:spPr>
          <a:xfrm>
            <a:off x="10342007" y="4205764"/>
            <a:ext cx="2675215" cy="334328"/>
          </a:xfrm>
          <a:prstGeom prst="rect">
            <a:avLst/>
          </a:prstGeom>
          <a:noFill/>
          <a:ln/>
        </p:spPr>
        <p:txBody>
          <a:bodyPr wrap="none" lIns="0" tIns="0" rIns="0" bIns="0" rtlCol="0" anchor="t"/>
          <a:lstStyle/>
          <a:p>
            <a:pPr marL="0" indent="0">
              <a:lnSpc>
                <a:spcPts val="2600"/>
              </a:lnSpc>
              <a:buNone/>
            </a:pPr>
            <a:r>
              <a:rPr lang="en-US" sz="2100" dirty="0">
                <a:solidFill>
                  <a:srgbClr val="000000"/>
                </a:solidFill>
                <a:latin typeface="Merriweather" pitchFamily="34" charset="0"/>
                <a:ea typeface="Merriweather" pitchFamily="34" charset="-122"/>
                <a:cs typeface="Merriweather" pitchFamily="34" charset="-120"/>
              </a:rPr>
              <a:t>Notification System</a:t>
            </a:r>
            <a:endParaRPr lang="en-US" sz="2100" dirty="0"/>
          </a:p>
        </p:txBody>
      </p:sp>
      <p:sp>
        <p:nvSpPr>
          <p:cNvPr id="26" name="Text 24"/>
          <p:cNvSpPr/>
          <p:nvPr/>
        </p:nvSpPr>
        <p:spPr>
          <a:xfrm>
            <a:off x="10342007" y="4668441"/>
            <a:ext cx="3539371" cy="1369695"/>
          </a:xfrm>
          <a:prstGeom prst="rect">
            <a:avLst/>
          </a:prstGeom>
          <a:noFill/>
          <a:ln/>
        </p:spPr>
        <p:txBody>
          <a:bodyPr wrap="square" lIns="0" tIns="0" rIns="0" bIns="0" rtlCol="0" anchor="t"/>
          <a:lstStyle/>
          <a:p>
            <a:pPr marL="0" indent="0">
              <a:lnSpc>
                <a:spcPts val="2650"/>
              </a:lnSpc>
              <a:buNone/>
            </a:pPr>
            <a:r>
              <a:rPr lang="en-US" sz="1650" dirty="0">
                <a:solidFill>
                  <a:srgbClr val="000000"/>
                </a:solidFill>
                <a:latin typeface="Merriweather" pitchFamily="34" charset="0"/>
                <a:ea typeface="Merriweather" pitchFamily="34" charset="-122"/>
                <a:cs typeface="Merriweather" pitchFamily="34" charset="-120"/>
              </a:rPr>
              <a:t>Integrate email and/or SMS notifications for appointment reminders, bookings, and cancellations.</a:t>
            </a:r>
            <a:endParaRPr lang="en-US" sz="1650" dirty="0"/>
          </a:p>
        </p:txBody>
      </p:sp>
      <p:sp>
        <p:nvSpPr>
          <p:cNvPr id="27" name="Shape 25"/>
          <p:cNvSpPr/>
          <p:nvPr/>
        </p:nvSpPr>
        <p:spPr>
          <a:xfrm>
            <a:off x="749022" y="6492835"/>
            <a:ext cx="481489" cy="481489"/>
          </a:xfrm>
          <a:prstGeom prst="roundRect">
            <a:avLst>
              <a:gd name="adj" fmla="val 18669"/>
            </a:avLst>
          </a:prstGeom>
          <a:solidFill>
            <a:srgbClr val="003180"/>
          </a:solidFill>
          <a:ln w="7620">
            <a:solidFill>
              <a:srgbClr val="194A99"/>
            </a:solidFill>
            <a:prstDash val="solid"/>
          </a:ln>
        </p:spPr>
      </p:sp>
      <p:sp>
        <p:nvSpPr>
          <p:cNvPr id="28" name="Text 26"/>
          <p:cNvSpPr/>
          <p:nvPr/>
        </p:nvSpPr>
        <p:spPr>
          <a:xfrm>
            <a:off x="895350" y="6573083"/>
            <a:ext cx="188714" cy="320992"/>
          </a:xfrm>
          <a:prstGeom prst="rect">
            <a:avLst/>
          </a:prstGeom>
          <a:noFill/>
          <a:ln/>
        </p:spPr>
        <p:txBody>
          <a:bodyPr wrap="none" lIns="0" tIns="0" rIns="0" bIns="0" rtlCol="0" anchor="t"/>
          <a:lstStyle/>
          <a:p>
            <a:pPr marL="0" indent="0" algn="ctr">
              <a:lnSpc>
                <a:spcPts val="2500"/>
              </a:lnSpc>
              <a:buNone/>
            </a:pPr>
            <a:r>
              <a:rPr lang="en-US" sz="2500" dirty="0">
                <a:solidFill>
                  <a:srgbClr val="FFFFFF"/>
                </a:solidFill>
                <a:latin typeface="Merriweather" pitchFamily="34" charset="0"/>
                <a:ea typeface="Merriweather" pitchFamily="34" charset="-122"/>
                <a:cs typeface="Merriweather" pitchFamily="34" charset="-120"/>
              </a:rPr>
              <a:t>7</a:t>
            </a:r>
            <a:endParaRPr lang="en-US" sz="2500" dirty="0"/>
          </a:p>
        </p:txBody>
      </p:sp>
      <p:sp>
        <p:nvSpPr>
          <p:cNvPr id="29" name="Text 27"/>
          <p:cNvSpPr/>
          <p:nvPr/>
        </p:nvSpPr>
        <p:spPr>
          <a:xfrm>
            <a:off x="1444466" y="6492835"/>
            <a:ext cx="2675215" cy="334328"/>
          </a:xfrm>
          <a:prstGeom prst="rect">
            <a:avLst/>
          </a:prstGeom>
          <a:noFill/>
          <a:ln/>
        </p:spPr>
        <p:txBody>
          <a:bodyPr wrap="none" lIns="0" tIns="0" rIns="0" bIns="0" rtlCol="0" anchor="t"/>
          <a:lstStyle/>
          <a:p>
            <a:pPr marL="0" indent="0">
              <a:lnSpc>
                <a:spcPts val="2600"/>
              </a:lnSpc>
              <a:buNone/>
            </a:pPr>
            <a:r>
              <a:rPr lang="en-US" sz="2100" dirty="0">
                <a:solidFill>
                  <a:srgbClr val="000000"/>
                </a:solidFill>
                <a:latin typeface="Merriweather" pitchFamily="34" charset="0"/>
                <a:ea typeface="Merriweather" pitchFamily="34" charset="-122"/>
                <a:cs typeface="Merriweather" pitchFamily="34" charset="-120"/>
              </a:rPr>
              <a:t>Admin Dashboard</a:t>
            </a:r>
            <a:endParaRPr lang="en-US" sz="2100" dirty="0"/>
          </a:p>
        </p:txBody>
      </p:sp>
      <p:sp>
        <p:nvSpPr>
          <p:cNvPr id="30" name="Text 28"/>
          <p:cNvSpPr/>
          <p:nvPr/>
        </p:nvSpPr>
        <p:spPr>
          <a:xfrm>
            <a:off x="1444466" y="6955512"/>
            <a:ext cx="12436912" cy="684848"/>
          </a:xfrm>
          <a:prstGeom prst="rect">
            <a:avLst/>
          </a:prstGeom>
          <a:noFill/>
          <a:ln/>
        </p:spPr>
        <p:txBody>
          <a:bodyPr wrap="square" lIns="0" tIns="0" rIns="0" bIns="0" rtlCol="0" anchor="t"/>
          <a:lstStyle/>
          <a:p>
            <a:pPr marL="0" indent="0">
              <a:lnSpc>
                <a:spcPts val="2650"/>
              </a:lnSpc>
              <a:buNone/>
            </a:pPr>
            <a:r>
              <a:rPr lang="en-US" sz="1650" dirty="0">
                <a:solidFill>
                  <a:srgbClr val="000000"/>
                </a:solidFill>
                <a:latin typeface="Merriweather" pitchFamily="34" charset="0"/>
                <a:ea typeface="Merriweather" pitchFamily="34" charset="-122"/>
                <a:cs typeface="Merriweather" pitchFamily="34" charset="-120"/>
              </a:rPr>
              <a:t>Design an admin dashboard for user management, doctor and appointment management, and patient information management.</a:t>
            </a:r>
            <a:endParaRPr lang="en-US" sz="1650" dirty="0"/>
          </a:p>
        </p:txBody>
      </p:sp>
      <p:sp>
        <p:nvSpPr>
          <p:cNvPr id="31" name="Rectangle 30">
            <a:extLst>
              <a:ext uri="{FF2B5EF4-FFF2-40B4-BE49-F238E27FC236}">
                <a16:creationId xmlns:a16="http://schemas.microsoft.com/office/drawing/2014/main" id="{05D51E10-42F6-CECF-1621-A86821367956}"/>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33055" y="614601"/>
            <a:ext cx="3617714" cy="452199"/>
          </a:xfrm>
          <a:prstGeom prst="rect">
            <a:avLst/>
          </a:prstGeom>
          <a:noFill/>
          <a:ln/>
        </p:spPr>
        <p:txBody>
          <a:bodyPr wrap="none" lIns="0" tIns="0" rIns="0" bIns="0" rtlCol="0" anchor="t"/>
          <a:lstStyle/>
          <a:p>
            <a:pPr marL="0" indent="0">
              <a:lnSpc>
                <a:spcPts val="3550"/>
              </a:lnSpc>
              <a:buNone/>
            </a:pPr>
            <a:r>
              <a:rPr lang="en-US" sz="2800" b="1" dirty="0">
                <a:solidFill>
                  <a:srgbClr val="000000"/>
                </a:solidFill>
                <a:latin typeface="Merriweather" pitchFamily="34" charset="0"/>
                <a:ea typeface="Merriweather" pitchFamily="34" charset="-122"/>
                <a:cs typeface="Merriweather" pitchFamily="34" charset="-120"/>
              </a:rPr>
              <a:t>MILESTONE: 1</a:t>
            </a:r>
            <a:endParaRPr lang="en-US" sz="2800" dirty="0"/>
          </a:p>
        </p:txBody>
      </p:sp>
      <p:sp>
        <p:nvSpPr>
          <p:cNvPr id="3" name="Text 1"/>
          <p:cNvSpPr/>
          <p:nvPr/>
        </p:nvSpPr>
        <p:spPr>
          <a:xfrm>
            <a:off x="633055" y="1247656"/>
            <a:ext cx="6760845" cy="452199"/>
          </a:xfrm>
          <a:prstGeom prst="rect">
            <a:avLst/>
          </a:prstGeom>
          <a:noFill/>
          <a:ln/>
        </p:spPr>
        <p:txBody>
          <a:bodyPr wrap="none" lIns="0" tIns="0" rIns="0" bIns="0" rtlCol="0" anchor="t"/>
          <a:lstStyle/>
          <a:p>
            <a:pPr marL="0" indent="0">
              <a:lnSpc>
                <a:spcPts val="3550"/>
              </a:lnSpc>
              <a:buNone/>
            </a:pPr>
            <a:r>
              <a:rPr lang="en-US" sz="2800" b="1" dirty="0">
                <a:solidFill>
                  <a:srgbClr val="000000"/>
                </a:solidFill>
                <a:latin typeface="Merriweather" pitchFamily="34" charset="0"/>
                <a:ea typeface="Merriweather" pitchFamily="34" charset="-122"/>
                <a:cs typeface="Merriweather" pitchFamily="34" charset="-120"/>
              </a:rPr>
              <a:t>User Authentication and Registration</a:t>
            </a:r>
            <a:endParaRPr lang="en-US" sz="2800" dirty="0"/>
          </a:p>
        </p:txBody>
      </p:sp>
      <p:sp>
        <p:nvSpPr>
          <p:cNvPr id="4" name="Text 2"/>
          <p:cNvSpPr/>
          <p:nvPr/>
        </p:nvSpPr>
        <p:spPr>
          <a:xfrm>
            <a:off x="633055" y="1971080"/>
            <a:ext cx="13364289" cy="289322"/>
          </a:xfrm>
          <a:prstGeom prst="rect">
            <a:avLst/>
          </a:prstGeom>
          <a:noFill/>
          <a:ln/>
        </p:spPr>
        <p:txBody>
          <a:bodyPr wrap="none" lIns="0" tIns="0" rIns="0" bIns="0" rtlCol="0" anchor="t"/>
          <a:lstStyle/>
          <a:p>
            <a:pPr marL="0" indent="0">
              <a:lnSpc>
                <a:spcPts val="2250"/>
              </a:lnSpc>
              <a:buNone/>
            </a:pPr>
            <a:r>
              <a:rPr lang="en-US" sz="1400" dirty="0">
                <a:solidFill>
                  <a:srgbClr val="000000"/>
                </a:solidFill>
                <a:latin typeface="Merriweather" pitchFamily="34" charset="0"/>
                <a:ea typeface="Merriweather" pitchFamily="34" charset="-122"/>
                <a:cs typeface="Merriweather" pitchFamily="34" charset="-120"/>
              </a:rPr>
              <a:t>Implement user registration functionality, develop a user registration mechanism with an integrated email through patient or doctor.</a:t>
            </a:r>
            <a:endParaRPr lang="en-US" sz="1400" dirty="0"/>
          </a:p>
        </p:txBody>
      </p:sp>
      <p:sp>
        <p:nvSpPr>
          <p:cNvPr id="5" name="Text 3"/>
          <p:cNvSpPr/>
          <p:nvPr/>
        </p:nvSpPr>
        <p:spPr>
          <a:xfrm>
            <a:off x="633055" y="2531626"/>
            <a:ext cx="2260997" cy="282535"/>
          </a:xfrm>
          <a:prstGeom prst="rect">
            <a:avLst/>
          </a:prstGeom>
          <a:noFill/>
          <a:ln/>
        </p:spPr>
        <p:txBody>
          <a:bodyPr wrap="none" lIns="0" tIns="0" rIns="0" bIns="0" rtlCol="0" anchor="t"/>
          <a:lstStyle/>
          <a:p>
            <a:pPr marL="0" indent="0">
              <a:lnSpc>
                <a:spcPts val="2200"/>
              </a:lnSpc>
              <a:buNone/>
            </a:pPr>
            <a:r>
              <a:rPr lang="en-US" sz="1750" dirty="0">
                <a:solidFill>
                  <a:srgbClr val="000000"/>
                </a:solidFill>
                <a:latin typeface="Merriweather" pitchFamily="34" charset="0"/>
                <a:ea typeface="Merriweather" pitchFamily="34" charset="-122"/>
                <a:cs typeface="Merriweather" pitchFamily="34" charset="-120"/>
              </a:rPr>
              <a:t>Output Screenshot:</a:t>
            </a:r>
            <a:endParaRPr lang="en-US" sz="1750" dirty="0"/>
          </a:p>
        </p:txBody>
      </p:sp>
      <p:pic>
        <p:nvPicPr>
          <p:cNvPr id="6" name="Image 0" descr="preencoded.png"/>
          <p:cNvPicPr>
            <a:picLocks noChangeAspect="1"/>
          </p:cNvPicPr>
          <p:nvPr/>
        </p:nvPicPr>
        <p:blipFill>
          <a:blip r:embed="rId3"/>
          <a:stretch>
            <a:fillRect/>
          </a:stretch>
        </p:blipFill>
        <p:spPr>
          <a:xfrm>
            <a:off x="0" y="3085386"/>
            <a:ext cx="14630400" cy="5144214"/>
          </a:xfrm>
          <a:prstGeom prst="rect">
            <a:avLst/>
          </a:prstGeom>
        </p:spPr>
      </p:pic>
      <p:sp>
        <p:nvSpPr>
          <p:cNvPr id="7" name="Rectangle 6">
            <a:extLst>
              <a:ext uri="{FF2B5EF4-FFF2-40B4-BE49-F238E27FC236}">
                <a16:creationId xmlns:a16="http://schemas.microsoft.com/office/drawing/2014/main" id="{1BF7CA67-A8C1-DC96-355D-8B0169D057D8}"/>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314CBE-1ABC-0A3C-6B30-9C3909576467}"/>
              </a:ext>
            </a:extLst>
          </p:cNvPr>
          <p:cNvPicPr>
            <a:picLocks noChangeAspect="1"/>
          </p:cNvPicPr>
          <p:nvPr/>
        </p:nvPicPr>
        <p:blipFill>
          <a:blip r:embed="rId2"/>
          <a:stretch>
            <a:fillRect/>
          </a:stretch>
        </p:blipFill>
        <p:spPr>
          <a:xfrm>
            <a:off x="0" y="1295399"/>
            <a:ext cx="14630400" cy="6934201"/>
          </a:xfrm>
          <a:prstGeom prst="rect">
            <a:avLst/>
          </a:prstGeom>
        </p:spPr>
      </p:pic>
      <p:sp>
        <p:nvSpPr>
          <p:cNvPr id="4" name="TextBox 3">
            <a:extLst>
              <a:ext uri="{FF2B5EF4-FFF2-40B4-BE49-F238E27FC236}">
                <a16:creationId xmlns:a16="http://schemas.microsoft.com/office/drawing/2014/main" id="{7DED82FE-EC06-1ADE-89F1-9FF961308732}"/>
              </a:ext>
            </a:extLst>
          </p:cNvPr>
          <p:cNvSpPr txBox="1"/>
          <p:nvPr/>
        </p:nvSpPr>
        <p:spPr>
          <a:xfrm>
            <a:off x="2794001" y="321733"/>
            <a:ext cx="8060266"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Validation for the Registration</a:t>
            </a:r>
          </a:p>
        </p:txBody>
      </p:sp>
    </p:spTree>
    <p:extLst>
      <p:ext uri="{BB962C8B-B14F-4D97-AF65-F5344CB8AC3E}">
        <p14:creationId xmlns:p14="http://schemas.microsoft.com/office/powerpoint/2010/main" val="1388505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B35D1-5BAA-8FDB-98AE-03D44481530E}"/>
              </a:ext>
            </a:extLst>
          </p:cNvPr>
          <p:cNvPicPr>
            <a:picLocks noChangeAspect="1"/>
          </p:cNvPicPr>
          <p:nvPr/>
        </p:nvPicPr>
        <p:blipFill>
          <a:blip r:embed="rId2"/>
          <a:stretch>
            <a:fillRect/>
          </a:stretch>
        </p:blipFill>
        <p:spPr>
          <a:xfrm>
            <a:off x="-3570" y="0"/>
            <a:ext cx="14633970" cy="8229600"/>
          </a:xfrm>
          <a:prstGeom prst="rect">
            <a:avLst/>
          </a:prstGeom>
        </p:spPr>
      </p:pic>
    </p:spTree>
    <p:extLst>
      <p:ext uri="{BB962C8B-B14F-4D97-AF65-F5344CB8AC3E}">
        <p14:creationId xmlns:p14="http://schemas.microsoft.com/office/powerpoint/2010/main" val="3930901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08184" y="556379"/>
            <a:ext cx="4782145" cy="505778"/>
          </a:xfrm>
          <a:prstGeom prst="rect">
            <a:avLst/>
          </a:prstGeom>
          <a:noFill/>
          <a:ln/>
        </p:spPr>
        <p:txBody>
          <a:bodyPr wrap="none" lIns="0" tIns="0" rIns="0" bIns="0" rtlCol="0" anchor="t"/>
          <a:lstStyle/>
          <a:p>
            <a:pPr marL="0" indent="0">
              <a:lnSpc>
                <a:spcPts val="3950"/>
              </a:lnSpc>
              <a:buNone/>
            </a:pPr>
            <a:r>
              <a:rPr lang="en-US" sz="3150" b="1" dirty="0">
                <a:solidFill>
                  <a:srgbClr val="000000"/>
                </a:solidFill>
                <a:latin typeface="Merriweather" pitchFamily="34" charset="0"/>
                <a:ea typeface="Merriweather" pitchFamily="34" charset="-122"/>
                <a:cs typeface="Merriweather" pitchFamily="34" charset="-120"/>
              </a:rPr>
              <a:t>User login mechanisam</a:t>
            </a:r>
            <a:endParaRPr lang="en-US" sz="3150" dirty="0"/>
          </a:p>
        </p:txBody>
      </p:sp>
      <p:sp>
        <p:nvSpPr>
          <p:cNvPr id="3" name="Text 1"/>
          <p:cNvSpPr/>
          <p:nvPr/>
        </p:nvSpPr>
        <p:spPr>
          <a:xfrm>
            <a:off x="708184" y="1466850"/>
            <a:ext cx="13214033" cy="323850"/>
          </a:xfrm>
          <a:prstGeom prst="rect">
            <a:avLst/>
          </a:prstGeom>
          <a:noFill/>
          <a:ln/>
        </p:spPr>
        <p:txBody>
          <a:bodyPr wrap="none" lIns="0" tIns="0" rIns="0" bIns="0" rtlCol="0" anchor="t"/>
          <a:lstStyle/>
          <a:p>
            <a:pPr marL="0" indent="0">
              <a:lnSpc>
                <a:spcPts val="2500"/>
              </a:lnSpc>
              <a:buNone/>
            </a:pPr>
            <a:r>
              <a:rPr lang="en-US" sz="1550" b="1" dirty="0">
                <a:solidFill>
                  <a:srgbClr val="000000"/>
                </a:solidFill>
                <a:latin typeface="Merriweather" pitchFamily="34" charset="0"/>
                <a:ea typeface="Merriweather" pitchFamily="34" charset="-122"/>
                <a:cs typeface="Merriweather" pitchFamily="34" charset="-120"/>
              </a:rPr>
              <a:t>User have the access to login into the page through their registered email and password.</a:t>
            </a:r>
            <a:endParaRPr lang="en-US" sz="1550" dirty="0"/>
          </a:p>
        </p:txBody>
      </p:sp>
      <p:sp>
        <p:nvSpPr>
          <p:cNvPr id="4" name="Text 2"/>
          <p:cNvSpPr/>
          <p:nvPr/>
        </p:nvSpPr>
        <p:spPr>
          <a:xfrm>
            <a:off x="708184" y="2094190"/>
            <a:ext cx="2529245" cy="316111"/>
          </a:xfrm>
          <a:prstGeom prst="rect">
            <a:avLst/>
          </a:prstGeom>
          <a:noFill/>
          <a:ln/>
        </p:spPr>
        <p:txBody>
          <a:bodyPr wrap="none" lIns="0" tIns="0" rIns="0" bIns="0" rtlCol="0" anchor="t"/>
          <a:lstStyle/>
          <a:p>
            <a:pPr marL="0" indent="0">
              <a:lnSpc>
                <a:spcPts val="2450"/>
              </a:lnSpc>
              <a:buNone/>
            </a:pPr>
            <a:r>
              <a:rPr lang="en-US" sz="1950" b="1" dirty="0">
                <a:solidFill>
                  <a:srgbClr val="000000"/>
                </a:solidFill>
                <a:latin typeface="Merriweather" pitchFamily="34" charset="0"/>
                <a:ea typeface="Merriweather" pitchFamily="34" charset="-122"/>
                <a:cs typeface="Merriweather" pitchFamily="34" charset="-120"/>
              </a:rPr>
              <a:t>Output Screenshot:</a:t>
            </a:r>
            <a:endParaRPr lang="en-US" sz="1950" dirty="0"/>
          </a:p>
        </p:txBody>
      </p:sp>
      <p:sp>
        <p:nvSpPr>
          <p:cNvPr id="6" name="Rectangle 5">
            <a:extLst>
              <a:ext uri="{FF2B5EF4-FFF2-40B4-BE49-F238E27FC236}">
                <a16:creationId xmlns:a16="http://schemas.microsoft.com/office/drawing/2014/main" id="{D0483694-0903-DC2B-D872-728F84716126}"/>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Image 0" descr="preencoded.png">
            <a:extLst>
              <a:ext uri="{FF2B5EF4-FFF2-40B4-BE49-F238E27FC236}">
                <a16:creationId xmlns:a16="http://schemas.microsoft.com/office/drawing/2014/main" id="{0B241133-F9E5-EF79-82AB-52482238D44C}"/>
              </a:ext>
            </a:extLst>
          </p:cNvPr>
          <p:cNvPicPr>
            <a:picLocks noChangeAspect="1"/>
          </p:cNvPicPr>
          <p:nvPr/>
        </p:nvPicPr>
        <p:blipFill>
          <a:blip r:embed="rId3"/>
          <a:stretch>
            <a:fillRect/>
          </a:stretch>
        </p:blipFill>
        <p:spPr>
          <a:xfrm>
            <a:off x="0" y="2599863"/>
            <a:ext cx="14630400" cy="56297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678067"/>
            <a:ext cx="4936569" cy="616982"/>
          </a:xfrm>
          <a:prstGeom prst="rect">
            <a:avLst/>
          </a:prstGeom>
          <a:noFill/>
          <a:ln/>
        </p:spPr>
        <p:txBody>
          <a:bodyPr wrap="none" lIns="0" tIns="0" rIns="0" bIns="0" rtlCol="0" anchor="t"/>
          <a:lstStyle/>
          <a:p>
            <a:pPr marL="0" indent="0" algn="l">
              <a:lnSpc>
                <a:spcPts val="4850"/>
              </a:lnSpc>
              <a:buNone/>
            </a:pPr>
            <a:r>
              <a:rPr lang="en-US" sz="3850" b="1" u="sng" dirty="0">
                <a:solidFill>
                  <a:srgbClr val="000000"/>
                </a:solidFill>
                <a:latin typeface="Merriweather" pitchFamily="34" charset="0"/>
                <a:ea typeface="Merriweather" pitchFamily="34" charset="-122"/>
                <a:cs typeface="Merriweather" pitchFamily="34" charset="-120"/>
              </a:rPr>
              <a:t>CONTENTS</a:t>
            </a:r>
            <a:endParaRPr lang="en-US" sz="3850" dirty="0"/>
          </a:p>
        </p:txBody>
      </p:sp>
      <p:sp>
        <p:nvSpPr>
          <p:cNvPr id="3" name="Text 1"/>
          <p:cNvSpPr/>
          <p:nvPr/>
        </p:nvSpPr>
        <p:spPr>
          <a:xfrm>
            <a:off x="863798" y="2788682"/>
            <a:ext cx="129028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000000"/>
                </a:solidFill>
                <a:latin typeface="Merriweather" pitchFamily="34" charset="0"/>
                <a:ea typeface="Merriweather" pitchFamily="34" charset="-122"/>
                <a:cs typeface="Merriweather" pitchFamily="34" charset="-120"/>
              </a:rPr>
              <a:t>Abstract</a:t>
            </a:r>
            <a:endParaRPr lang="en-US" sz="1900" dirty="0"/>
          </a:p>
        </p:txBody>
      </p:sp>
      <p:sp>
        <p:nvSpPr>
          <p:cNvPr id="4" name="Text 2"/>
          <p:cNvSpPr/>
          <p:nvPr/>
        </p:nvSpPr>
        <p:spPr>
          <a:xfrm>
            <a:off x="863798" y="3269813"/>
            <a:ext cx="129028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000000"/>
                </a:solidFill>
                <a:latin typeface="Merriweather" pitchFamily="34" charset="0"/>
                <a:ea typeface="Merriweather" pitchFamily="34" charset="-122"/>
                <a:cs typeface="Merriweather" pitchFamily="34" charset="-120"/>
              </a:rPr>
              <a:t>Introduction</a:t>
            </a:r>
            <a:endParaRPr lang="en-US" sz="1900" dirty="0"/>
          </a:p>
        </p:txBody>
      </p:sp>
      <p:sp>
        <p:nvSpPr>
          <p:cNvPr id="5" name="Text 3"/>
          <p:cNvSpPr/>
          <p:nvPr/>
        </p:nvSpPr>
        <p:spPr>
          <a:xfrm>
            <a:off x="863798" y="3750945"/>
            <a:ext cx="129028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000000"/>
                </a:solidFill>
                <a:latin typeface="Merriweather" pitchFamily="34" charset="0"/>
                <a:ea typeface="Merriweather" pitchFamily="34" charset="-122"/>
                <a:cs typeface="Merriweather" pitchFamily="34" charset="-120"/>
              </a:rPr>
              <a:t>Functional Requirements</a:t>
            </a:r>
            <a:endParaRPr lang="en-US" sz="1900" dirty="0"/>
          </a:p>
        </p:txBody>
      </p:sp>
      <p:sp>
        <p:nvSpPr>
          <p:cNvPr id="6" name="Text 4"/>
          <p:cNvSpPr/>
          <p:nvPr/>
        </p:nvSpPr>
        <p:spPr>
          <a:xfrm>
            <a:off x="863798" y="4232077"/>
            <a:ext cx="129028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dirty="0">
                <a:solidFill>
                  <a:srgbClr val="000000"/>
                </a:solidFill>
                <a:latin typeface="Merriweather" pitchFamily="34" charset="0"/>
                <a:ea typeface="Merriweather" pitchFamily="34" charset="-122"/>
                <a:cs typeface="Merriweather" pitchFamily="34" charset="-120"/>
              </a:rPr>
              <a:t>UML Diagrams</a:t>
            </a:r>
            <a:endParaRPr lang="en-US" sz="1900" dirty="0"/>
          </a:p>
        </p:txBody>
      </p:sp>
      <p:sp>
        <p:nvSpPr>
          <p:cNvPr id="7" name="Text 5"/>
          <p:cNvSpPr/>
          <p:nvPr/>
        </p:nvSpPr>
        <p:spPr>
          <a:xfrm>
            <a:off x="863798" y="4713208"/>
            <a:ext cx="129028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5"/>
            </a:pPr>
            <a:r>
              <a:rPr lang="en-US" sz="1900" dirty="0">
                <a:solidFill>
                  <a:srgbClr val="000000"/>
                </a:solidFill>
                <a:latin typeface="Merriweather" pitchFamily="34" charset="0"/>
                <a:ea typeface="Merriweather" pitchFamily="34" charset="-122"/>
                <a:cs typeface="Merriweather" pitchFamily="34" charset="-120"/>
              </a:rPr>
              <a:t>Use Case Diagram</a:t>
            </a:r>
            <a:endParaRPr lang="en-US" sz="1900" dirty="0"/>
          </a:p>
        </p:txBody>
      </p:sp>
      <p:sp>
        <p:nvSpPr>
          <p:cNvPr id="8" name="Text 6"/>
          <p:cNvSpPr/>
          <p:nvPr/>
        </p:nvSpPr>
        <p:spPr>
          <a:xfrm>
            <a:off x="863798" y="5194340"/>
            <a:ext cx="129028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6"/>
            </a:pPr>
            <a:r>
              <a:rPr lang="en-US" sz="1900" dirty="0">
                <a:solidFill>
                  <a:srgbClr val="000000"/>
                </a:solidFill>
                <a:latin typeface="Merriweather" pitchFamily="34" charset="0"/>
                <a:ea typeface="Merriweather" pitchFamily="34" charset="-122"/>
                <a:cs typeface="Merriweather" pitchFamily="34" charset="-120"/>
              </a:rPr>
              <a:t>Class Diagram</a:t>
            </a:r>
            <a:endParaRPr lang="en-US" sz="1900" dirty="0"/>
          </a:p>
        </p:txBody>
      </p:sp>
      <p:sp>
        <p:nvSpPr>
          <p:cNvPr id="9" name="Text 7"/>
          <p:cNvSpPr/>
          <p:nvPr/>
        </p:nvSpPr>
        <p:spPr>
          <a:xfrm>
            <a:off x="863798" y="5675471"/>
            <a:ext cx="129028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7"/>
            </a:pPr>
            <a:r>
              <a:rPr lang="en-US" sz="1900" dirty="0">
                <a:solidFill>
                  <a:srgbClr val="000000"/>
                </a:solidFill>
                <a:latin typeface="Merriweather" pitchFamily="34" charset="0"/>
                <a:ea typeface="Merriweather" pitchFamily="34" charset="-122"/>
                <a:cs typeface="Merriweather" pitchFamily="34" charset="-120"/>
              </a:rPr>
              <a:t>Activity Diagram</a:t>
            </a:r>
            <a:endParaRPr lang="en-US" sz="1900" dirty="0"/>
          </a:p>
        </p:txBody>
      </p:sp>
      <p:sp>
        <p:nvSpPr>
          <p:cNvPr id="10" name="Text 8"/>
          <p:cNvSpPr/>
          <p:nvPr/>
        </p:nvSpPr>
        <p:spPr>
          <a:xfrm>
            <a:off x="863798" y="6156603"/>
            <a:ext cx="12902803" cy="394811"/>
          </a:xfrm>
          <a:prstGeom prst="rect">
            <a:avLst/>
          </a:prstGeom>
          <a:noFill/>
          <a:ln/>
        </p:spPr>
        <p:txBody>
          <a:bodyPr wrap="none" lIns="0" tIns="0" rIns="0" bIns="0" rtlCol="0" anchor="t"/>
          <a:lstStyle/>
          <a:p>
            <a:pPr marL="342900" indent="-342900" algn="l">
              <a:lnSpc>
                <a:spcPts val="3100"/>
              </a:lnSpc>
              <a:buSzPct val="100000"/>
              <a:buFont typeface="+mj-lt"/>
              <a:buAutoNum type="arabicPeriod" startAt="8"/>
            </a:pPr>
            <a:r>
              <a:rPr lang="en-US" sz="1900" dirty="0">
                <a:solidFill>
                  <a:srgbClr val="000000"/>
                </a:solidFill>
                <a:latin typeface="Merriweather" pitchFamily="34" charset="0"/>
                <a:ea typeface="Merriweather" pitchFamily="34" charset="-122"/>
                <a:cs typeface="Merriweather" pitchFamily="34" charset="-120"/>
              </a:rPr>
              <a:t>Module Implementation Overview</a:t>
            </a:r>
            <a:endParaRPr lang="en-US" sz="1900" dirty="0"/>
          </a:p>
        </p:txBody>
      </p:sp>
      <p:sp>
        <p:nvSpPr>
          <p:cNvPr id="11" name="Rectangle 10">
            <a:extLst>
              <a:ext uri="{FF2B5EF4-FFF2-40B4-BE49-F238E27FC236}">
                <a16:creationId xmlns:a16="http://schemas.microsoft.com/office/drawing/2014/main" id="{5BC2A088-321D-DCFD-B719-B109A3345607}"/>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C8540-A2D2-E491-FF91-C9589FF4A3FC}"/>
              </a:ext>
            </a:extLst>
          </p:cNvPr>
          <p:cNvPicPr>
            <a:picLocks noChangeAspect="1"/>
          </p:cNvPicPr>
          <p:nvPr/>
        </p:nvPicPr>
        <p:blipFill>
          <a:blip r:embed="rId2"/>
          <a:stretch>
            <a:fillRect/>
          </a:stretch>
        </p:blipFill>
        <p:spPr>
          <a:xfrm>
            <a:off x="1" y="0"/>
            <a:ext cx="14630400" cy="8229600"/>
          </a:xfrm>
          <a:prstGeom prst="rect">
            <a:avLst/>
          </a:prstGeom>
        </p:spPr>
      </p:pic>
    </p:spTree>
    <p:extLst>
      <p:ext uri="{BB962C8B-B14F-4D97-AF65-F5344CB8AC3E}">
        <p14:creationId xmlns:p14="http://schemas.microsoft.com/office/powerpoint/2010/main" val="2149478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9E2C9-80CA-D620-57A8-CE3A8470D131}"/>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686030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56511" y="515779"/>
            <a:ext cx="4689396" cy="586145"/>
          </a:xfrm>
          <a:prstGeom prst="rect">
            <a:avLst/>
          </a:prstGeom>
          <a:noFill/>
          <a:ln/>
        </p:spPr>
        <p:txBody>
          <a:bodyPr wrap="none" lIns="0" tIns="0" rIns="0" bIns="0" rtlCol="0" anchor="t"/>
          <a:lstStyle/>
          <a:p>
            <a:pPr marL="0" indent="0">
              <a:lnSpc>
                <a:spcPts val="4600"/>
              </a:lnSpc>
              <a:buNone/>
            </a:pPr>
            <a:r>
              <a:rPr lang="en-US" sz="3650" dirty="0">
                <a:solidFill>
                  <a:srgbClr val="000000"/>
                </a:solidFill>
                <a:latin typeface="Merriweather" pitchFamily="34" charset="0"/>
                <a:ea typeface="Merriweather" pitchFamily="34" charset="-122"/>
                <a:cs typeface="Merriweather" pitchFamily="34" charset="-120"/>
              </a:rPr>
              <a:t>Milestone 2: </a:t>
            </a:r>
            <a:endParaRPr lang="en-US" sz="3650" dirty="0"/>
          </a:p>
        </p:txBody>
      </p:sp>
      <p:sp>
        <p:nvSpPr>
          <p:cNvPr id="3" name="Text 1"/>
          <p:cNvSpPr/>
          <p:nvPr/>
        </p:nvSpPr>
        <p:spPr>
          <a:xfrm>
            <a:off x="656511" y="1476970"/>
            <a:ext cx="13317379" cy="300038"/>
          </a:xfrm>
          <a:prstGeom prst="rect">
            <a:avLst/>
          </a:prstGeom>
          <a:noFill/>
          <a:ln/>
        </p:spPr>
        <p:txBody>
          <a:bodyPr wrap="none" lIns="0" tIns="0" rIns="0" bIns="0" rtlCol="0" anchor="t"/>
          <a:lstStyle/>
          <a:p>
            <a:pPr marL="0" indent="0">
              <a:lnSpc>
                <a:spcPts val="2350"/>
              </a:lnSpc>
              <a:buNone/>
            </a:pPr>
            <a:r>
              <a:rPr lang="en-US" sz="1450" dirty="0">
                <a:solidFill>
                  <a:srgbClr val="000000"/>
                </a:solidFill>
                <a:latin typeface="Merriweather" pitchFamily="34" charset="0"/>
                <a:ea typeface="Merriweather" pitchFamily="34" charset="-122"/>
                <a:cs typeface="Merriweather" pitchFamily="34" charset="-120"/>
              </a:rPr>
              <a:t>Designing a database for the creation of the doctor dashboard</a:t>
            </a:r>
            <a:endParaRPr lang="en-US" sz="1450" dirty="0"/>
          </a:p>
        </p:txBody>
      </p:sp>
      <p:sp>
        <p:nvSpPr>
          <p:cNvPr id="4" name="Text 2"/>
          <p:cNvSpPr/>
          <p:nvPr/>
        </p:nvSpPr>
        <p:spPr>
          <a:xfrm>
            <a:off x="656511" y="2058352"/>
            <a:ext cx="2344698" cy="293013"/>
          </a:xfrm>
          <a:prstGeom prst="rect">
            <a:avLst/>
          </a:prstGeom>
          <a:noFill/>
          <a:ln/>
        </p:spPr>
        <p:txBody>
          <a:bodyPr wrap="none" lIns="0" tIns="0" rIns="0" bIns="0" rtlCol="0" anchor="t"/>
          <a:lstStyle/>
          <a:p>
            <a:pPr marL="0" indent="0">
              <a:lnSpc>
                <a:spcPts val="2300"/>
              </a:lnSpc>
              <a:buNone/>
            </a:pPr>
            <a:r>
              <a:rPr lang="en-US" sz="1800" b="1" dirty="0">
                <a:solidFill>
                  <a:srgbClr val="000000"/>
                </a:solidFill>
                <a:latin typeface="Merriweather" pitchFamily="34" charset="0"/>
                <a:ea typeface="Merriweather" pitchFamily="34" charset="-122"/>
                <a:cs typeface="Merriweather" pitchFamily="34" charset="-120"/>
              </a:rPr>
              <a:t>Output Screenshot:</a:t>
            </a:r>
            <a:endParaRPr lang="en-US" sz="1800" dirty="0"/>
          </a:p>
        </p:txBody>
      </p:sp>
      <p:sp>
        <p:nvSpPr>
          <p:cNvPr id="6" name="Text 3"/>
          <p:cNvSpPr/>
          <p:nvPr/>
        </p:nvSpPr>
        <p:spPr>
          <a:xfrm>
            <a:off x="656511" y="7468195"/>
            <a:ext cx="2344698" cy="293013"/>
          </a:xfrm>
          <a:prstGeom prst="rect">
            <a:avLst/>
          </a:prstGeom>
          <a:noFill/>
          <a:ln/>
        </p:spPr>
        <p:txBody>
          <a:bodyPr wrap="none" lIns="0" tIns="0" rIns="0" bIns="0" rtlCol="0" anchor="t"/>
          <a:lstStyle/>
          <a:p>
            <a:pPr marL="0" indent="0">
              <a:lnSpc>
                <a:spcPts val="2300"/>
              </a:lnSpc>
              <a:buNone/>
            </a:pPr>
            <a:endParaRPr lang="en-US" sz="1800" dirty="0"/>
          </a:p>
        </p:txBody>
      </p:sp>
      <p:sp>
        <p:nvSpPr>
          <p:cNvPr id="7" name="Rectangle 6">
            <a:extLst>
              <a:ext uri="{FF2B5EF4-FFF2-40B4-BE49-F238E27FC236}">
                <a16:creationId xmlns:a16="http://schemas.microsoft.com/office/drawing/2014/main" id="{CA4F98A9-F8D9-100F-EC34-C9827BE8DEF2}"/>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169B9C55-6A25-531F-0C86-BDA421003D03}"/>
              </a:ext>
            </a:extLst>
          </p:cNvPr>
          <p:cNvPicPr>
            <a:picLocks noChangeAspect="1"/>
          </p:cNvPicPr>
          <p:nvPr/>
        </p:nvPicPr>
        <p:blipFill>
          <a:blip r:embed="rId3"/>
          <a:stretch>
            <a:fillRect/>
          </a:stretch>
        </p:blipFill>
        <p:spPr>
          <a:xfrm>
            <a:off x="0" y="2459216"/>
            <a:ext cx="14630400" cy="577038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53558" y="670679"/>
            <a:ext cx="11490841" cy="457319"/>
          </a:xfrm>
          <a:prstGeom prst="rect">
            <a:avLst/>
          </a:prstGeom>
          <a:noFill/>
          <a:ln/>
        </p:spPr>
        <p:txBody>
          <a:bodyPr wrap="none" lIns="0" tIns="0" rIns="0" bIns="0" rtlCol="0" anchor="t"/>
          <a:lstStyle/>
          <a:p>
            <a:pPr lvl="2" algn="ctr">
              <a:lnSpc>
                <a:spcPts val="3600"/>
              </a:lnSpc>
            </a:pPr>
            <a:r>
              <a:rPr lang="en-US" sz="2850" b="1" u="sng" dirty="0">
                <a:solidFill>
                  <a:srgbClr val="000000"/>
                </a:solidFill>
                <a:latin typeface="Merriweather" pitchFamily="34" charset="0"/>
                <a:ea typeface="Merriweather" pitchFamily="34" charset="-122"/>
                <a:cs typeface="Merriweather" pitchFamily="34" charset="-120"/>
              </a:rPr>
              <a:t>Doctor Visibility Appointments</a:t>
            </a:r>
            <a:endParaRPr lang="en-US" sz="2850" dirty="0"/>
          </a:p>
        </p:txBody>
      </p:sp>
      <p:sp>
        <p:nvSpPr>
          <p:cNvPr id="3" name="Text 1"/>
          <p:cNvSpPr/>
          <p:nvPr/>
        </p:nvSpPr>
        <p:spPr>
          <a:xfrm>
            <a:off x="853559" y="1371838"/>
            <a:ext cx="3048595" cy="381119"/>
          </a:xfrm>
          <a:prstGeom prst="rect">
            <a:avLst/>
          </a:prstGeom>
          <a:noFill/>
          <a:ln/>
        </p:spPr>
        <p:txBody>
          <a:bodyPr wrap="none" lIns="0" tIns="0" rIns="0" bIns="0" rtlCol="0" anchor="t"/>
          <a:lstStyle/>
          <a:p>
            <a:pPr marL="0" indent="0">
              <a:lnSpc>
                <a:spcPts val="3000"/>
              </a:lnSpc>
              <a:buNone/>
            </a:pPr>
            <a:r>
              <a:rPr lang="en-US" sz="2400" b="1" dirty="0">
                <a:solidFill>
                  <a:srgbClr val="000000"/>
                </a:solidFill>
                <a:latin typeface="Merriweather" pitchFamily="34" charset="0"/>
                <a:ea typeface="Merriweather" pitchFamily="34" charset="-122"/>
                <a:cs typeface="Merriweather" pitchFamily="34" charset="-120"/>
              </a:rPr>
              <a:t>Output Screenshot:</a:t>
            </a:r>
            <a:endParaRPr lang="en-US" sz="2400" dirty="0"/>
          </a:p>
        </p:txBody>
      </p:sp>
      <p:pic>
        <p:nvPicPr>
          <p:cNvPr id="4" name="Image 0" descr="preencoded.png"/>
          <p:cNvPicPr>
            <a:picLocks noChangeAspect="1"/>
          </p:cNvPicPr>
          <p:nvPr/>
        </p:nvPicPr>
        <p:blipFill>
          <a:blip r:embed="rId3"/>
          <a:stretch>
            <a:fillRect/>
          </a:stretch>
        </p:blipFill>
        <p:spPr>
          <a:xfrm>
            <a:off x="0" y="2118716"/>
            <a:ext cx="14630400" cy="6110883"/>
          </a:xfrm>
          <a:prstGeom prst="rect">
            <a:avLst/>
          </a:prstGeom>
        </p:spPr>
      </p:pic>
      <p:sp>
        <p:nvSpPr>
          <p:cNvPr id="5" name="Rectangle 4">
            <a:extLst>
              <a:ext uri="{FF2B5EF4-FFF2-40B4-BE49-F238E27FC236}">
                <a16:creationId xmlns:a16="http://schemas.microsoft.com/office/drawing/2014/main" id="{A91EE705-5322-6C19-6B33-C4654EFAB839}"/>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22697" y="489228"/>
            <a:ext cx="4447818" cy="556022"/>
          </a:xfrm>
          <a:prstGeom prst="rect">
            <a:avLst/>
          </a:prstGeom>
          <a:noFill/>
          <a:ln/>
        </p:spPr>
        <p:txBody>
          <a:bodyPr wrap="none" lIns="0" tIns="0" rIns="0" bIns="0" rtlCol="0" anchor="t"/>
          <a:lstStyle/>
          <a:p>
            <a:pPr marL="0" indent="0">
              <a:lnSpc>
                <a:spcPts val="4350"/>
              </a:lnSpc>
              <a:buNone/>
            </a:pPr>
            <a:r>
              <a:rPr lang="en-US" sz="3500" dirty="0">
                <a:solidFill>
                  <a:srgbClr val="000000"/>
                </a:solidFill>
                <a:latin typeface="Merriweather" pitchFamily="34" charset="0"/>
                <a:ea typeface="Merriweather" pitchFamily="34" charset="-122"/>
                <a:cs typeface="Merriweather" pitchFamily="34" charset="-120"/>
              </a:rPr>
              <a:t>Milestone 3: </a:t>
            </a:r>
            <a:endParaRPr lang="en-US" sz="3500" dirty="0"/>
          </a:p>
        </p:txBody>
      </p:sp>
      <p:sp>
        <p:nvSpPr>
          <p:cNvPr id="3" name="Text 1"/>
          <p:cNvSpPr/>
          <p:nvPr/>
        </p:nvSpPr>
        <p:spPr>
          <a:xfrm>
            <a:off x="622697" y="1312069"/>
            <a:ext cx="3787497" cy="278011"/>
          </a:xfrm>
          <a:prstGeom prst="rect">
            <a:avLst/>
          </a:prstGeom>
          <a:noFill/>
          <a:ln/>
        </p:spPr>
        <p:txBody>
          <a:bodyPr wrap="none" lIns="0" tIns="0" rIns="0" bIns="0" rtlCol="0" anchor="t"/>
          <a:lstStyle/>
          <a:p>
            <a:pPr marL="0" indent="0">
              <a:lnSpc>
                <a:spcPts val="2150"/>
              </a:lnSpc>
              <a:buNone/>
            </a:pPr>
            <a:r>
              <a:rPr lang="en-US" sz="1750" dirty="0">
                <a:solidFill>
                  <a:srgbClr val="000000"/>
                </a:solidFill>
                <a:latin typeface="Merriweather" pitchFamily="34" charset="0"/>
                <a:ea typeface="Merriweather" pitchFamily="34" charset="-122"/>
                <a:cs typeface="Merriweather" pitchFamily="34" charset="-120"/>
              </a:rPr>
              <a:t>Appointment Scheduling Interface</a:t>
            </a:r>
            <a:endParaRPr lang="en-US" sz="1750" dirty="0"/>
          </a:p>
        </p:txBody>
      </p:sp>
      <p:sp>
        <p:nvSpPr>
          <p:cNvPr id="4" name="Text 2"/>
          <p:cNvSpPr/>
          <p:nvPr/>
        </p:nvSpPr>
        <p:spPr>
          <a:xfrm>
            <a:off x="622697" y="1856899"/>
            <a:ext cx="13385006" cy="569119"/>
          </a:xfrm>
          <a:prstGeom prst="rect">
            <a:avLst/>
          </a:prstGeom>
          <a:noFill/>
          <a:ln/>
        </p:spPr>
        <p:txBody>
          <a:bodyPr wrap="square" lIns="0" tIns="0" rIns="0" bIns="0" rtlCol="0" anchor="t"/>
          <a:lstStyle/>
          <a:p>
            <a:pPr marL="0" indent="0">
              <a:lnSpc>
                <a:spcPts val="2200"/>
              </a:lnSpc>
              <a:buNone/>
            </a:pPr>
            <a:r>
              <a:rPr lang="en-US" sz="1400" dirty="0">
                <a:solidFill>
                  <a:srgbClr val="000000"/>
                </a:solidFill>
                <a:latin typeface="Merriweather" pitchFamily="34" charset="0"/>
                <a:ea typeface="Merriweather" pitchFamily="34" charset="-122"/>
                <a:cs typeface="Merriweather" pitchFamily="34" charset="-120"/>
              </a:rPr>
              <a:t>Design and develop the interface for appointment scheduling, implement functionality for users to select doctors, preferred time slots, and reasons for the appointment, and integrate the scheduling interface with the backend for storing appointment details.</a:t>
            </a:r>
            <a:endParaRPr lang="en-US" sz="1400" dirty="0"/>
          </a:p>
        </p:txBody>
      </p:sp>
      <p:sp>
        <p:nvSpPr>
          <p:cNvPr id="5" name="Text 3"/>
          <p:cNvSpPr/>
          <p:nvPr/>
        </p:nvSpPr>
        <p:spPr>
          <a:xfrm>
            <a:off x="622697" y="2692837"/>
            <a:ext cx="2223849" cy="278011"/>
          </a:xfrm>
          <a:prstGeom prst="rect">
            <a:avLst/>
          </a:prstGeom>
          <a:noFill/>
          <a:ln/>
        </p:spPr>
        <p:txBody>
          <a:bodyPr wrap="none" lIns="0" tIns="0" rIns="0" bIns="0" rtlCol="0" anchor="t"/>
          <a:lstStyle/>
          <a:p>
            <a:pPr marL="0" indent="0">
              <a:lnSpc>
                <a:spcPts val="2150"/>
              </a:lnSpc>
              <a:buNone/>
            </a:pPr>
            <a:r>
              <a:rPr lang="en-US" sz="1750" b="1" dirty="0">
                <a:solidFill>
                  <a:srgbClr val="000000"/>
                </a:solidFill>
                <a:latin typeface="Merriweather" pitchFamily="34" charset="0"/>
                <a:ea typeface="Merriweather" pitchFamily="34" charset="-122"/>
                <a:cs typeface="Merriweather" pitchFamily="34" charset="-120"/>
              </a:rPr>
              <a:t>Output Screenshot:</a:t>
            </a:r>
            <a:endParaRPr lang="en-US" sz="1750" dirty="0"/>
          </a:p>
        </p:txBody>
      </p:sp>
      <p:pic>
        <p:nvPicPr>
          <p:cNvPr id="6" name="Image 0" descr="preencoded.png"/>
          <p:cNvPicPr>
            <a:picLocks noChangeAspect="1"/>
          </p:cNvPicPr>
          <p:nvPr/>
        </p:nvPicPr>
        <p:blipFill>
          <a:blip r:embed="rId3"/>
          <a:stretch>
            <a:fillRect/>
          </a:stretch>
        </p:blipFill>
        <p:spPr>
          <a:xfrm>
            <a:off x="0" y="3237666"/>
            <a:ext cx="14630400" cy="4991933"/>
          </a:xfrm>
          <a:prstGeom prst="rect">
            <a:avLst/>
          </a:prstGeom>
        </p:spPr>
      </p:pic>
      <p:sp>
        <p:nvSpPr>
          <p:cNvPr id="7" name="Rectangle 6">
            <a:extLst>
              <a:ext uri="{FF2B5EF4-FFF2-40B4-BE49-F238E27FC236}">
                <a16:creationId xmlns:a16="http://schemas.microsoft.com/office/drawing/2014/main" id="{640FDB0F-8551-5B4E-5197-41F5077F25A6}"/>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1533" y="653296"/>
            <a:ext cx="5939790" cy="742474"/>
          </a:xfrm>
          <a:prstGeom prst="rect">
            <a:avLst/>
          </a:prstGeom>
          <a:noFill/>
          <a:ln/>
        </p:spPr>
        <p:txBody>
          <a:bodyPr wrap="none" lIns="0" tIns="0" rIns="0" bIns="0" rtlCol="0" anchor="t"/>
          <a:lstStyle/>
          <a:p>
            <a:pPr marL="0" indent="0">
              <a:lnSpc>
                <a:spcPts val="5800"/>
              </a:lnSpc>
              <a:buNone/>
            </a:pPr>
            <a:r>
              <a:rPr lang="en-US" sz="4650" dirty="0">
                <a:solidFill>
                  <a:srgbClr val="000000"/>
                </a:solidFill>
                <a:latin typeface="Merriweather" pitchFamily="34" charset="0"/>
                <a:ea typeface="Merriweather" pitchFamily="34" charset="-122"/>
                <a:cs typeface="Merriweather" pitchFamily="34" charset="-120"/>
              </a:rPr>
              <a:t>Payment Details:</a:t>
            </a:r>
            <a:endParaRPr lang="en-US" sz="4650" dirty="0"/>
          </a:p>
        </p:txBody>
      </p:sp>
      <p:pic>
        <p:nvPicPr>
          <p:cNvPr id="3" name="Image 0" descr="preencoded.png"/>
          <p:cNvPicPr>
            <a:picLocks noChangeAspect="1"/>
          </p:cNvPicPr>
          <p:nvPr/>
        </p:nvPicPr>
        <p:blipFill>
          <a:blip r:embed="rId3"/>
          <a:stretch>
            <a:fillRect/>
          </a:stretch>
        </p:blipFill>
        <p:spPr>
          <a:xfrm>
            <a:off x="0" y="1870948"/>
            <a:ext cx="14630400" cy="6358652"/>
          </a:xfrm>
          <a:prstGeom prst="rect">
            <a:avLst/>
          </a:prstGeom>
        </p:spPr>
      </p:pic>
      <p:sp>
        <p:nvSpPr>
          <p:cNvPr id="4" name="Rectangle 3">
            <a:extLst>
              <a:ext uri="{FF2B5EF4-FFF2-40B4-BE49-F238E27FC236}">
                <a16:creationId xmlns:a16="http://schemas.microsoft.com/office/drawing/2014/main" id="{3E0FA5EB-1036-819B-C5EB-C74F94FB29A5}"/>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06755" y="555308"/>
            <a:ext cx="5048964" cy="631150"/>
          </a:xfrm>
          <a:prstGeom prst="rect">
            <a:avLst/>
          </a:prstGeom>
          <a:noFill/>
          <a:ln/>
        </p:spPr>
        <p:txBody>
          <a:bodyPr wrap="none" lIns="0" tIns="0" rIns="0" bIns="0" rtlCol="0" anchor="t"/>
          <a:lstStyle/>
          <a:p>
            <a:pPr marL="0" indent="0">
              <a:lnSpc>
                <a:spcPts val="4950"/>
              </a:lnSpc>
              <a:buNone/>
            </a:pPr>
            <a:r>
              <a:rPr lang="en-US" sz="3950" dirty="0">
                <a:solidFill>
                  <a:srgbClr val="000000"/>
                </a:solidFill>
                <a:latin typeface="Merriweather" pitchFamily="34" charset="0"/>
                <a:ea typeface="Merriweather" pitchFamily="34" charset="-122"/>
                <a:cs typeface="Merriweather" pitchFamily="34" charset="-120"/>
              </a:rPr>
              <a:t>Milestone 4:</a:t>
            </a:r>
            <a:endParaRPr lang="en-US" sz="3950" dirty="0"/>
          </a:p>
        </p:txBody>
      </p:sp>
      <p:sp>
        <p:nvSpPr>
          <p:cNvPr id="3" name="Text 1"/>
          <p:cNvSpPr/>
          <p:nvPr/>
        </p:nvSpPr>
        <p:spPr>
          <a:xfrm>
            <a:off x="706755" y="1489353"/>
            <a:ext cx="3029426" cy="378619"/>
          </a:xfrm>
          <a:prstGeom prst="rect">
            <a:avLst/>
          </a:prstGeom>
          <a:noFill/>
          <a:ln/>
        </p:spPr>
        <p:txBody>
          <a:bodyPr wrap="none" lIns="0" tIns="0" rIns="0" bIns="0" rtlCol="0" anchor="t"/>
          <a:lstStyle/>
          <a:p>
            <a:pPr marL="0" indent="0">
              <a:lnSpc>
                <a:spcPts val="2950"/>
              </a:lnSpc>
              <a:buNone/>
            </a:pPr>
            <a:r>
              <a:rPr lang="en-US" sz="2350" b="1" dirty="0">
                <a:solidFill>
                  <a:srgbClr val="000000"/>
                </a:solidFill>
                <a:latin typeface="Merriweather" pitchFamily="34" charset="0"/>
                <a:ea typeface="Merriweather" pitchFamily="34" charset="-122"/>
                <a:cs typeface="Merriweather" pitchFamily="34" charset="-120"/>
              </a:rPr>
              <a:t>Patient Profile</a:t>
            </a:r>
            <a:endParaRPr lang="en-US" sz="2350" dirty="0"/>
          </a:p>
        </p:txBody>
      </p:sp>
      <p:sp>
        <p:nvSpPr>
          <p:cNvPr id="4" name="Text 2"/>
          <p:cNvSpPr/>
          <p:nvPr/>
        </p:nvSpPr>
        <p:spPr>
          <a:xfrm>
            <a:off x="706755" y="2170867"/>
            <a:ext cx="2524482" cy="315516"/>
          </a:xfrm>
          <a:prstGeom prst="rect">
            <a:avLst/>
          </a:prstGeom>
          <a:noFill/>
          <a:ln/>
        </p:spPr>
        <p:txBody>
          <a:bodyPr wrap="none" lIns="0" tIns="0" rIns="0" bIns="0" rtlCol="0" anchor="t"/>
          <a:lstStyle/>
          <a:p>
            <a:pPr marL="0" indent="0">
              <a:lnSpc>
                <a:spcPts val="2450"/>
              </a:lnSpc>
              <a:buNone/>
            </a:pPr>
            <a:r>
              <a:rPr lang="en-US" sz="1950" b="1" dirty="0">
                <a:solidFill>
                  <a:srgbClr val="000000"/>
                </a:solidFill>
                <a:latin typeface="Merriweather" pitchFamily="34" charset="0"/>
                <a:ea typeface="Merriweather" pitchFamily="34" charset="-122"/>
                <a:cs typeface="Merriweather" pitchFamily="34" charset="-120"/>
              </a:rPr>
              <a:t>Output Screenshot:</a:t>
            </a:r>
            <a:endParaRPr lang="en-US" sz="1950" dirty="0"/>
          </a:p>
        </p:txBody>
      </p:sp>
      <p:pic>
        <p:nvPicPr>
          <p:cNvPr id="5" name="Image 0" descr="preencoded.png"/>
          <p:cNvPicPr>
            <a:picLocks noChangeAspect="1"/>
          </p:cNvPicPr>
          <p:nvPr/>
        </p:nvPicPr>
        <p:blipFill>
          <a:blip r:embed="rId3"/>
          <a:stretch>
            <a:fillRect/>
          </a:stretch>
        </p:blipFill>
        <p:spPr>
          <a:xfrm>
            <a:off x="0" y="2789277"/>
            <a:ext cx="14630400" cy="5440323"/>
          </a:xfrm>
          <a:prstGeom prst="rect">
            <a:avLst/>
          </a:prstGeom>
        </p:spPr>
      </p:pic>
      <p:sp>
        <p:nvSpPr>
          <p:cNvPr id="6" name="Text 3"/>
          <p:cNvSpPr/>
          <p:nvPr/>
        </p:nvSpPr>
        <p:spPr>
          <a:xfrm>
            <a:off x="706755" y="7392472"/>
            <a:ext cx="2524482" cy="315516"/>
          </a:xfrm>
          <a:prstGeom prst="rect">
            <a:avLst/>
          </a:prstGeom>
          <a:noFill/>
          <a:ln/>
        </p:spPr>
        <p:txBody>
          <a:bodyPr wrap="none" lIns="0" tIns="0" rIns="0" bIns="0" rtlCol="0" anchor="t"/>
          <a:lstStyle/>
          <a:p>
            <a:pPr marL="0" indent="0">
              <a:lnSpc>
                <a:spcPts val="2450"/>
              </a:lnSpc>
              <a:buNone/>
            </a:pPr>
            <a:endParaRPr lang="en-US" sz="1950" dirty="0"/>
          </a:p>
        </p:txBody>
      </p:sp>
      <p:sp>
        <p:nvSpPr>
          <p:cNvPr id="7" name="Rectangle 6">
            <a:extLst>
              <a:ext uri="{FF2B5EF4-FFF2-40B4-BE49-F238E27FC236}">
                <a16:creationId xmlns:a16="http://schemas.microsoft.com/office/drawing/2014/main" id="{D041DB72-02E5-5DDF-1121-A54C6E25527E}"/>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81407" y="613886"/>
            <a:ext cx="5381387" cy="418624"/>
          </a:xfrm>
          <a:prstGeom prst="rect">
            <a:avLst/>
          </a:prstGeom>
          <a:noFill/>
          <a:ln/>
        </p:spPr>
        <p:txBody>
          <a:bodyPr wrap="none" lIns="0" tIns="0" rIns="0" bIns="0" rtlCol="0" anchor="t"/>
          <a:lstStyle/>
          <a:p>
            <a:pPr marL="0" indent="0">
              <a:lnSpc>
                <a:spcPts val="3250"/>
              </a:lnSpc>
              <a:buNone/>
            </a:pPr>
            <a:r>
              <a:rPr lang="en-US" sz="4000" b="1" dirty="0">
                <a:solidFill>
                  <a:srgbClr val="000000"/>
                </a:solidFill>
                <a:latin typeface="Merriweather" pitchFamily="34" charset="0"/>
                <a:ea typeface="Merriweather" pitchFamily="34" charset="-122"/>
                <a:cs typeface="Merriweather" pitchFamily="34" charset="-120"/>
              </a:rPr>
              <a:t>Patient Visibility  Appointments</a:t>
            </a:r>
            <a:endParaRPr lang="en-US" sz="4000" dirty="0"/>
          </a:p>
        </p:txBody>
      </p:sp>
      <p:sp>
        <p:nvSpPr>
          <p:cNvPr id="3" name="Text 1"/>
          <p:cNvSpPr/>
          <p:nvPr/>
        </p:nvSpPr>
        <p:spPr>
          <a:xfrm>
            <a:off x="781407" y="1255752"/>
            <a:ext cx="2790706" cy="348853"/>
          </a:xfrm>
          <a:prstGeom prst="rect">
            <a:avLst/>
          </a:prstGeom>
          <a:noFill/>
          <a:ln/>
        </p:spPr>
        <p:txBody>
          <a:bodyPr wrap="none" lIns="0" tIns="0" rIns="0" bIns="0" rtlCol="0" anchor="t"/>
          <a:lstStyle/>
          <a:p>
            <a:pPr marL="0" indent="0">
              <a:lnSpc>
                <a:spcPts val="2700"/>
              </a:lnSpc>
              <a:buNone/>
            </a:pPr>
            <a:r>
              <a:rPr lang="en-US" sz="2150" b="1" dirty="0">
                <a:solidFill>
                  <a:srgbClr val="000000"/>
                </a:solidFill>
                <a:latin typeface="Merriweather" pitchFamily="34" charset="0"/>
                <a:ea typeface="Merriweather" pitchFamily="34" charset="-122"/>
                <a:cs typeface="Merriweather" pitchFamily="34" charset="-120"/>
              </a:rPr>
              <a:t>Output Screenshot:</a:t>
            </a:r>
            <a:endParaRPr lang="en-US" sz="2150" dirty="0"/>
          </a:p>
        </p:txBody>
      </p:sp>
      <p:pic>
        <p:nvPicPr>
          <p:cNvPr id="4" name="Image 0" descr="preencoded.png"/>
          <p:cNvPicPr>
            <a:picLocks noChangeAspect="1"/>
          </p:cNvPicPr>
          <p:nvPr/>
        </p:nvPicPr>
        <p:blipFill>
          <a:blip r:embed="rId3"/>
          <a:stretch>
            <a:fillRect/>
          </a:stretch>
        </p:blipFill>
        <p:spPr>
          <a:xfrm>
            <a:off x="0" y="1939409"/>
            <a:ext cx="14630399" cy="6290191"/>
          </a:xfrm>
          <a:prstGeom prst="rect">
            <a:avLst/>
          </a:prstGeom>
        </p:spPr>
      </p:pic>
      <p:sp>
        <p:nvSpPr>
          <p:cNvPr id="5" name="Text 2"/>
          <p:cNvSpPr/>
          <p:nvPr/>
        </p:nvSpPr>
        <p:spPr>
          <a:xfrm>
            <a:off x="781407" y="7324725"/>
            <a:ext cx="13067586" cy="357188"/>
          </a:xfrm>
          <a:prstGeom prst="rect">
            <a:avLst/>
          </a:prstGeom>
          <a:noFill/>
          <a:ln/>
        </p:spPr>
        <p:txBody>
          <a:bodyPr wrap="none" lIns="0" tIns="0" rIns="0" bIns="0" rtlCol="0" anchor="t"/>
          <a:lstStyle/>
          <a:p>
            <a:pPr marL="0" indent="0">
              <a:lnSpc>
                <a:spcPts val="2800"/>
              </a:lnSpc>
              <a:buNone/>
            </a:pPr>
            <a:endParaRPr lang="en-US" sz="1750" dirty="0"/>
          </a:p>
        </p:txBody>
      </p:sp>
      <p:sp>
        <p:nvSpPr>
          <p:cNvPr id="6" name="Rectangle 5">
            <a:extLst>
              <a:ext uri="{FF2B5EF4-FFF2-40B4-BE49-F238E27FC236}">
                <a16:creationId xmlns:a16="http://schemas.microsoft.com/office/drawing/2014/main" id="{B3252487-B298-D73A-766D-D9916181EC3B}"/>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63798" y="2574012"/>
            <a:ext cx="9273302" cy="771287"/>
          </a:xfrm>
          <a:prstGeom prst="rect">
            <a:avLst/>
          </a:prstGeom>
          <a:noFill/>
          <a:ln/>
        </p:spPr>
        <p:txBody>
          <a:bodyPr wrap="none" lIns="0" tIns="0" rIns="0" bIns="0" rtlCol="0" anchor="t"/>
          <a:lstStyle/>
          <a:p>
            <a:pPr marL="0" indent="0">
              <a:lnSpc>
                <a:spcPts val="6050"/>
              </a:lnSpc>
              <a:buNone/>
            </a:pPr>
            <a:r>
              <a:rPr lang="en-US" sz="4850" dirty="0">
                <a:solidFill>
                  <a:srgbClr val="000000"/>
                </a:solidFill>
                <a:latin typeface="Merriweather" pitchFamily="34" charset="0"/>
                <a:ea typeface="Merriweather" pitchFamily="34" charset="-122"/>
                <a:cs typeface="Merriweather" pitchFamily="34" charset="-120"/>
              </a:rPr>
              <a:t>Module 6: Notification System</a:t>
            </a:r>
            <a:endParaRPr lang="en-US" sz="4850" dirty="0"/>
          </a:p>
        </p:txBody>
      </p:sp>
      <p:sp>
        <p:nvSpPr>
          <p:cNvPr id="3" name="Text 1"/>
          <p:cNvSpPr/>
          <p:nvPr/>
        </p:nvSpPr>
        <p:spPr>
          <a:xfrm>
            <a:off x="863798" y="3715464"/>
            <a:ext cx="3085386" cy="385524"/>
          </a:xfrm>
          <a:prstGeom prst="rect">
            <a:avLst/>
          </a:prstGeom>
          <a:noFill/>
          <a:ln/>
        </p:spPr>
        <p:txBody>
          <a:bodyPr wrap="none" lIns="0" tIns="0" rIns="0" bIns="0" rtlCol="0" anchor="t"/>
          <a:lstStyle/>
          <a:p>
            <a:pPr marL="0" indent="0">
              <a:lnSpc>
                <a:spcPts val="3000"/>
              </a:lnSpc>
              <a:buNone/>
            </a:pPr>
            <a:r>
              <a:rPr lang="en-US" sz="2400" dirty="0">
                <a:solidFill>
                  <a:srgbClr val="000000"/>
                </a:solidFill>
                <a:latin typeface="Merriweather" pitchFamily="34" charset="0"/>
                <a:ea typeface="Merriweather" pitchFamily="34" charset="-122"/>
                <a:cs typeface="Merriweather" pitchFamily="34" charset="-120"/>
              </a:rPr>
              <a:t>Notification System</a:t>
            </a:r>
            <a:endParaRPr lang="en-US" sz="2400" dirty="0"/>
          </a:p>
        </p:txBody>
      </p:sp>
      <p:sp>
        <p:nvSpPr>
          <p:cNvPr id="4" name="Text 2"/>
          <p:cNvSpPr/>
          <p:nvPr/>
        </p:nvSpPr>
        <p:spPr>
          <a:xfrm>
            <a:off x="863798" y="4471154"/>
            <a:ext cx="12902803" cy="1184434"/>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Merriweather" pitchFamily="34" charset="0"/>
                <a:ea typeface="Merriweather" pitchFamily="34" charset="-122"/>
                <a:cs typeface="Merriweather" pitchFamily="34" charset="-120"/>
              </a:rPr>
              <a:t>Integrate email notification services, develop triggers and notifications for appointment reminders, new bookings, and cancellations, and implement a system for handling and tracking notifications.</a:t>
            </a:r>
            <a:endParaRPr lang="en-US" sz="1900" dirty="0"/>
          </a:p>
        </p:txBody>
      </p:sp>
      <p:sp>
        <p:nvSpPr>
          <p:cNvPr id="5" name="Rectangle 4">
            <a:extLst>
              <a:ext uri="{FF2B5EF4-FFF2-40B4-BE49-F238E27FC236}">
                <a16:creationId xmlns:a16="http://schemas.microsoft.com/office/drawing/2014/main" id="{3585FDD2-C498-935D-756A-8078E6A662AB}"/>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3045ED-A202-FBA9-A1A3-03EBFF9668D3}"/>
              </a:ext>
            </a:extLst>
          </p:cNvPr>
          <p:cNvPicPr>
            <a:picLocks noChangeAspect="1"/>
          </p:cNvPicPr>
          <p:nvPr/>
        </p:nvPicPr>
        <p:blipFill>
          <a:blip r:embed="rId2"/>
          <a:stretch>
            <a:fillRect/>
          </a:stretch>
        </p:blipFill>
        <p:spPr>
          <a:xfrm>
            <a:off x="0" y="1481958"/>
            <a:ext cx="14630399" cy="6747642"/>
          </a:xfrm>
          <a:prstGeom prst="rect">
            <a:avLst/>
          </a:prstGeom>
        </p:spPr>
      </p:pic>
      <p:sp>
        <p:nvSpPr>
          <p:cNvPr id="4" name="TextBox 3">
            <a:extLst>
              <a:ext uri="{FF2B5EF4-FFF2-40B4-BE49-F238E27FC236}">
                <a16:creationId xmlns:a16="http://schemas.microsoft.com/office/drawing/2014/main" id="{E2CEC955-6A84-9510-D36F-9E6A83CE5AB9}"/>
              </a:ext>
            </a:extLst>
          </p:cNvPr>
          <p:cNvSpPr txBox="1"/>
          <p:nvPr/>
        </p:nvSpPr>
        <p:spPr>
          <a:xfrm>
            <a:off x="1134533" y="457200"/>
            <a:ext cx="11176000"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Patient Visibility Email Notification</a:t>
            </a:r>
          </a:p>
        </p:txBody>
      </p:sp>
    </p:spTree>
    <p:extLst>
      <p:ext uri="{BB962C8B-B14F-4D97-AF65-F5344CB8AC3E}">
        <p14:creationId xmlns:p14="http://schemas.microsoft.com/office/powerpoint/2010/main" val="3747857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46915" y="2719030"/>
            <a:ext cx="4936569" cy="616982"/>
          </a:xfrm>
          <a:prstGeom prst="rect">
            <a:avLst/>
          </a:prstGeom>
          <a:noFill/>
          <a:ln/>
        </p:spPr>
        <p:txBody>
          <a:bodyPr wrap="none" lIns="0" tIns="0" rIns="0" bIns="0" rtlCol="0" anchor="t"/>
          <a:lstStyle/>
          <a:p>
            <a:pPr marL="0" indent="0" algn="ctr">
              <a:lnSpc>
                <a:spcPts val="4850"/>
              </a:lnSpc>
              <a:buNone/>
            </a:pPr>
            <a:r>
              <a:rPr lang="en-US" sz="3850" b="1" dirty="0">
                <a:solidFill>
                  <a:srgbClr val="000000"/>
                </a:solidFill>
                <a:latin typeface="Merriweather" pitchFamily="34" charset="0"/>
                <a:ea typeface="Merriweather" pitchFamily="34" charset="-122"/>
                <a:cs typeface="Merriweather" pitchFamily="34" charset="-120"/>
              </a:rPr>
              <a:t>ABSTRACT</a:t>
            </a:r>
            <a:endParaRPr lang="en-US" sz="3850" dirty="0"/>
          </a:p>
        </p:txBody>
      </p:sp>
      <p:sp>
        <p:nvSpPr>
          <p:cNvPr id="3" name="Text 1"/>
          <p:cNvSpPr/>
          <p:nvPr/>
        </p:nvSpPr>
        <p:spPr>
          <a:xfrm>
            <a:off x="863798" y="3582829"/>
            <a:ext cx="12902803" cy="1927622"/>
          </a:xfrm>
          <a:prstGeom prst="rect">
            <a:avLst/>
          </a:prstGeom>
          <a:noFill/>
          <a:ln/>
        </p:spPr>
        <p:txBody>
          <a:bodyPr wrap="square" lIns="0" tIns="0" rIns="0" bIns="0" rtlCol="0" anchor="t"/>
          <a:lstStyle/>
          <a:p>
            <a:pPr marL="0" indent="0" algn="just">
              <a:lnSpc>
                <a:spcPts val="3000"/>
              </a:lnSpc>
              <a:buNone/>
            </a:pPr>
            <a:r>
              <a:rPr lang="en-US" sz="2400" dirty="0">
                <a:solidFill>
                  <a:srgbClr val="000000"/>
                </a:solidFill>
                <a:latin typeface="Merriweather" pitchFamily="34" charset="0"/>
                <a:ea typeface="Merriweather" pitchFamily="34" charset="-122"/>
                <a:cs typeface="Merriweather" pitchFamily="34" charset="-120"/>
              </a:rPr>
              <a:t>The outpatient doctor appointment system is a software solution designed to streamline and automate the process of scheduling, managing, and tracking appointments for patients in outpatient medical facilities. This system improves efficiency by providing a centralized platform for patients, doctors, and administrative staff to coordinate and manage appointments effectively.</a:t>
            </a:r>
            <a:endParaRPr lang="en-US" sz="2400" dirty="0"/>
          </a:p>
        </p:txBody>
      </p:sp>
      <p:sp>
        <p:nvSpPr>
          <p:cNvPr id="4" name="Rectangle 3">
            <a:extLst>
              <a:ext uri="{FF2B5EF4-FFF2-40B4-BE49-F238E27FC236}">
                <a16:creationId xmlns:a16="http://schemas.microsoft.com/office/drawing/2014/main" id="{519D2613-594F-4768-5BCD-8485965F8B67}"/>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5EB18-6F6F-19CD-DA55-5D29271CF966}"/>
              </a:ext>
            </a:extLst>
          </p:cNvPr>
          <p:cNvPicPr>
            <a:picLocks noChangeAspect="1"/>
          </p:cNvPicPr>
          <p:nvPr/>
        </p:nvPicPr>
        <p:blipFill>
          <a:blip r:embed="rId2"/>
          <a:stretch>
            <a:fillRect/>
          </a:stretch>
        </p:blipFill>
        <p:spPr>
          <a:xfrm>
            <a:off x="0" y="2015067"/>
            <a:ext cx="14630400" cy="6214533"/>
          </a:xfrm>
          <a:prstGeom prst="rect">
            <a:avLst/>
          </a:prstGeom>
        </p:spPr>
      </p:pic>
      <p:sp>
        <p:nvSpPr>
          <p:cNvPr id="4" name="TextBox 3">
            <a:extLst>
              <a:ext uri="{FF2B5EF4-FFF2-40B4-BE49-F238E27FC236}">
                <a16:creationId xmlns:a16="http://schemas.microsoft.com/office/drawing/2014/main" id="{DA922AB7-2DB5-2225-09F9-18EB7EBCE1DA}"/>
              </a:ext>
            </a:extLst>
          </p:cNvPr>
          <p:cNvSpPr txBox="1"/>
          <p:nvPr/>
        </p:nvSpPr>
        <p:spPr>
          <a:xfrm>
            <a:off x="2802466" y="812800"/>
            <a:ext cx="9025467" cy="1446550"/>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Doctor Visibility Email Notification</a:t>
            </a:r>
          </a:p>
          <a:p>
            <a:pPr algn="ct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67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286CF-1881-FEE9-8C5C-CCF4AEBB9745}"/>
              </a:ext>
            </a:extLst>
          </p:cNvPr>
          <p:cNvPicPr>
            <a:picLocks noChangeAspect="1"/>
          </p:cNvPicPr>
          <p:nvPr/>
        </p:nvPicPr>
        <p:blipFill>
          <a:blip r:embed="rId2"/>
          <a:stretch>
            <a:fillRect/>
          </a:stretch>
        </p:blipFill>
        <p:spPr>
          <a:xfrm>
            <a:off x="1" y="1727200"/>
            <a:ext cx="14630400" cy="6502400"/>
          </a:xfrm>
          <a:prstGeom prst="rect">
            <a:avLst/>
          </a:prstGeom>
        </p:spPr>
      </p:pic>
      <p:sp>
        <p:nvSpPr>
          <p:cNvPr id="5" name="TextBox 4">
            <a:extLst>
              <a:ext uri="{FF2B5EF4-FFF2-40B4-BE49-F238E27FC236}">
                <a16:creationId xmlns:a16="http://schemas.microsoft.com/office/drawing/2014/main" id="{259884C9-8508-DE00-852C-7A1A16B3F5B0}"/>
              </a:ext>
            </a:extLst>
          </p:cNvPr>
          <p:cNvSpPr txBox="1"/>
          <p:nvPr/>
        </p:nvSpPr>
        <p:spPr>
          <a:xfrm>
            <a:off x="2235200" y="609600"/>
            <a:ext cx="8957733"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Confirmation Email for Patient</a:t>
            </a:r>
          </a:p>
        </p:txBody>
      </p:sp>
    </p:spTree>
    <p:extLst>
      <p:ext uri="{BB962C8B-B14F-4D97-AF65-F5344CB8AC3E}">
        <p14:creationId xmlns:p14="http://schemas.microsoft.com/office/powerpoint/2010/main" val="2720144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40437" y="503158"/>
            <a:ext cx="6408896" cy="571738"/>
          </a:xfrm>
          <a:prstGeom prst="rect">
            <a:avLst/>
          </a:prstGeom>
          <a:noFill/>
          <a:ln/>
        </p:spPr>
        <p:txBody>
          <a:bodyPr wrap="none" lIns="0" tIns="0" rIns="0" bIns="0" rtlCol="0" anchor="t"/>
          <a:lstStyle/>
          <a:p>
            <a:pPr marL="0" indent="0" algn="ctr">
              <a:lnSpc>
                <a:spcPts val="4500"/>
              </a:lnSpc>
              <a:buNone/>
            </a:pPr>
            <a:r>
              <a:rPr lang="en-US" sz="3600" dirty="0">
                <a:solidFill>
                  <a:srgbClr val="000000"/>
                </a:solidFill>
                <a:latin typeface="Merriweather" pitchFamily="34" charset="0"/>
                <a:ea typeface="Merriweather" pitchFamily="34" charset="-122"/>
                <a:cs typeface="Merriweather" pitchFamily="34" charset="-120"/>
              </a:rPr>
              <a:t>Module 7: Admin Dashboard</a:t>
            </a:r>
            <a:endParaRPr lang="en-US" sz="3600" dirty="0"/>
          </a:p>
        </p:txBody>
      </p:sp>
      <p:sp>
        <p:nvSpPr>
          <p:cNvPr id="3" name="Text 1"/>
          <p:cNvSpPr/>
          <p:nvPr/>
        </p:nvSpPr>
        <p:spPr>
          <a:xfrm>
            <a:off x="640437" y="1349335"/>
            <a:ext cx="2287310" cy="285869"/>
          </a:xfrm>
          <a:prstGeom prst="rect">
            <a:avLst/>
          </a:prstGeom>
          <a:noFill/>
          <a:ln/>
        </p:spPr>
        <p:txBody>
          <a:bodyPr wrap="none" lIns="0" tIns="0" rIns="0" bIns="0" rtlCol="0" anchor="t"/>
          <a:lstStyle/>
          <a:p>
            <a:pPr marL="0" indent="0">
              <a:lnSpc>
                <a:spcPts val="2250"/>
              </a:lnSpc>
              <a:buNone/>
            </a:pPr>
            <a:r>
              <a:rPr lang="en-US" sz="1800" dirty="0">
                <a:solidFill>
                  <a:srgbClr val="000000"/>
                </a:solidFill>
                <a:latin typeface="Merriweather" pitchFamily="34" charset="0"/>
                <a:ea typeface="Merriweather" pitchFamily="34" charset="-122"/>
                <a:cs typeface="Merriweather" pitchFamily="34" charset="-120"/>
              </a:rPr>
              <a:t>Admin Dashboard</a:t>
            </a:r>
            <a:endParaRPr lang="en-US" sz="1800" dirty="0"/>
          </a:p>
        </p:txBody>
      </p:sp>
      <p:sp>
        <p:nvSpPr>
          <p:cNvPr id="4" name="Text 2"/>
          <p:cNvSpPr/>
          <p:nvPr/>
        </p:nvSpPr>
        <p:spPr>
          <a:xfrm>
            <a:off x="640437" y="1681757"/>
            <a:ext cx="13349526" cy="585549"/>
          </a:xfrm>
          <a:prstGeom prst="rect">
            <a:avLst/>
          </a:prstGeom>
          <a:noFill/>
          <a:ln/>
        </p:spPr>
        <p:txBody>
          <a:bodyPr wrap="square" lIns="0" tIns="0" rIns="0" bIns="0" rtlCol="0" anchor="t"/>
          <a:lstStyle/>
          <a:p>
            <a:pPr marL="0" indent="0">
              <a:lnSpc>
                <a:spcPts val="2300"/>
              </a:lnSpc>
              <a:buNone/>
            </a:pPr>
            <a:r>
              <a:rPr lang="en-US" sz="1400" dirty="0">
                <a:solidFill>
                  <a:srgbClr val="000000"/>
                </a:solidFill>
                <a:latin typeface="Merriweather" pitchFamily="34" charset="0"/>
                <a:ea typeface="Merriweather" pitchFamily="34" charset="-122"/>
                <a:cs typeface="Merriweather" pitchFamily="34" charset="-120"/>
              </a:rPr>
              <a:t>Design the layout and functionality of the admin dashboard, implement user management features for admins to add, edit, and delete users, and develop modules for managing doctors, appointments, and patient information.</a:t>
            </a:r>
            <a:endParaRPr lang="en-US" sz="1400" dirty="0"/>
          </a:p>
        </p:txBody>
      </p:sp>
      <p:sp>
        <p:nvSpPr>
          <p:cNvPr id="5" name="Text 3"/>
          <p:cNvSpPr/>
          <p:nvPr/>
        </p:nvSpPr>
        <p:spPr>
          <a:xfrm>
            <a:off x="640437" y="2368530"/>
            <a:ext cx="13349526" cy="292775"/>
          </a:xfrm>
          <a:prstGeom prst="rect">
            <a:avLst/>
          </a:prstGeom>
          <a:noFill/>
          <a:ln/>
        </p:spPr>
        <p:txBody>
          <a:bodyPr wrap="none" lIns="0" tIns="0" rIns="0" bIns="0" rtlCol="0" anchor="t"/>
          <a:lstStyle/>
          <a:p>
            <a:pPr marL="0" indent="0">
              <a:lnSpc>
                <a:spcPts val="2300"/>
              </a:lnSpc>
              <a:buNone/>
            </a:pPr>
            <a:r>
              <a:rPr lang="en-US" sz="1400" dirty="0">
                <a:solidFill>
                  <a:srgbClr val="000000"/>
                </a:solidFill>
                <a:latin typeface="Merriweather" pitchFamily="34" charset="0"/>
                <a:ea typeface="Merriweather" pitchFamily="34" charset="-122"/>
                <a:cs typeface="Merriweather" pitchFamily="34" charset="-120"/>
              </a:rPr>
              <a:t>Admin Dashboard:</a:t>
            </a:r>
            <a:endParaRPr lang="en-US" sz="1400" dirty="0"/>
          </a:p>
        </p:txBody>
      </p:sp>
      <p:sp>
        <p:nvSpPr>
          <p:cNvPr id="7" name="Rectangle 6">
            <a:extLst>
              <a:ext uri="{FF2B5EF4-FFF2-40B4-BE49-F238E27FC236}">
                <a16:creationId xmlns:a16="http://schemas.microsoft.com/office/drawing/2014/main" id="{9A9C3631-2E12-54B5-178B-1120A63A0D53}"/>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5320FD8D-E941-D8AD-CF68-E6774838C55B}"/>
              </a:ext>
            </a:extLst>
          </p:cNvPr>
          <p:cNvPicPr>
            <a:picLocks noChangeAspect="1"/>
          </p:cNvPicPr>
          <p:nvPr/>
        </p:nvPicPr>
        <p:blipFill>
          <a:blip r:embed="rId3"/>
          <a:stretch>
            <a:fillRect/>
          </a:stretch>
        </p:blipFill>
        <p:spPr>
          <a:xfrm>
            <a:off x="0" y="2782574"/>
            <a:ext cx="14630400" cy="575182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5D156-1EAB-EAE2-5A46-1922AF6C29FF}"/>
              </a:ext>
            </a:extLst>
          </p:cNvPr>
          <p:cNvPicPr>
            <a:picLocks noChangeAspect="1"/>
          </p:cNvPicPr>
          <p:nvPr/>
        </p:nvPicPr>
        <p:blipFill>
          <a:blip r:embed="rId2"/>
          <a:stretch>
            <a:fillRect/>
          </a:stretch>
        </p:blipFill>
        <p:spPr>
          <a:xfrm>
            <a:off x="643467" y="1253067"/>
            <a:ext cx="13191066" cy="6976533"/>
          </a:xfrm>
          <a:prstGeom prst="rect">
            <a:avLst/>
          </a:prstGeom>
        </p:spPr>
      </p:pic>
      <p:sp>
        <p:nvSpPr>
          <p:cNvPr id="5" name="TextBox 4">
            <a:extLst>
              <a:ext uri="{FF2B5EF4-FFF2-40B4-BE49-F238E27FC236}">
                <a16:creationId xmlns:a16="http://schemas.microsoft.com/office/drawing/2014/main" id="{D5256B3A-4000-4922-20CF-980AD9B0F288}"/>
              </a:ext>
            </a:extLst>
          </p:cNvPr>
          <p:cNvSpPr txBox="1"/>
          <p:nvPr/>
        </p:nvSpPr>
        <p:spPr>
          <a:xfrm>
            <a:off x="4487333" y="135466"/>
            <a:ext cx="5858933"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Chat Page for Queries</a:t>
            </a:r>
          </a:p>
        </p:txBody>
      </p:sp>
    </p:spTree>
    <p:extLst>
      <p:ext uri="{BB962C8B-B14F-4D97-AF65-F5344CB8AC3E}">
        <p14:creationId xmlns:p14="http://schemas.microsoft.com/office/powerpoint/2010/main" val="1774670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863798" y="3729157"/>
            <a:ext cx="6170771" cy="771287"/>
          </a:xfrm>
          <a:prstGeom prst="rect">
            <a:avLst/>
          </a:prstGeom>
          <a:noFill/>
          <a:ln/>
        </p:spPr>
        <p:txBody>
          <a:bodyPr wrap="none" lIns="0" tIns="0" rIns="0" bIns="0" rtlCol="0" anchor="t"/>
          <a:lstStyle/>
          <a:p>
            <a:pPr marL="0" indent="0">
              <a:lnSpc>
                <a:spcPts val="6050"/>
              </a:lnSpc>
              <a:buNone/>
            </a:pPr>
            <a:endParaRPr lang="en-US" sz="4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46915" y="956072"/>
            <a:ext cx="4936569" cy="616982"/>
          </a:xfrm>
          <a:prstGeom prst="rect">
            <a:avLst/>
          </a:prstGeom>
          <a:noFill/>
          <a:ln/>
        </p:spPr>
        <p:txBody>
          <a:bodyPr wrap="none" lIns="0" tIns="0" rIns="0" bIns="0" rtlCol="0" anchor="t"/>
          <a:lstStyle/>
          <a:p>
            <a:pPr marL="0" indent="0" algn="ctr">
              <a:lnSpc>
                <a:spcPts val="4850"/>
              </a:lnSpc>
              <a:buNone/>
            </a:pPr>
            <a:r>
              <a:rPr lang="en-US" sz="3850" b="1" dirty="0">
                <a:solidFill>
                  <a:srgbClr val="000000"/>
                </a:solidFill>
                <a:latin typeface="Merriweather" pitchFamily="34" charset="0"/>
                <a:ea typeface="Merriweather" pitchFamily="34" charset="-122"/>
                <a:cs typeface="Merriweather" pitchFamily="34" charset="-120"/>
              </a:rPr>
              <a:t>INTRODUCTION</a:t>
            </a:r>
            <a:endParaRPr lang="en-US" sz="3850" dirty="0"/>
          </a:p>
        </p:txBody>
      </p:sp>
      <p:sp>
        <p:nvSpPr>
          <p:cNvPr id="3" name="Text 1"/>
          <p:cNvSpPr/>
          <p:nvPr/>
        </p:nvSpPr>
        <p:spPr>
          <a:xfrm>
            <a:off x="863798" y="1819870"/>
            <a:ext cx="7238643" cy="462796"/>
          </a:xfrm>
          <a:prstGeom prst="rect">
            <a:avLst/>
          </a:prstGeom>
          <a:noFill/>
          <a:ln/>
        </p:spPr>
        <p:txBody>
          <a:bodyPr wrap="none" lIns="0" tIns="0" rIns="0" bIns="0" rtlCol="0" anchor="t"/>
          <a:lstStyle/>
          <a:p>
            <a:pPr marL="0" indent="0">
              <a:lnSpc>
                <a:spcPts val="3600"/>
              </a:lnSpc>
              <a:buNone/>
            </a:pPr>
            <a:r>
              <a:rPr lang="en-US" sz="2900" dirty="0">
                <a:solidFill>
                  <a:srgbClr val="000000"/>
                </a:solidFill>
                <a:latin typeface="Merriweather" pitchFamily="34" charset="0"/>
                <a:ea typeface="Merriweather" pitchFamily="34" charset="-122"/>
                <a:cs typeface="Merriweather" pitchFamily="34" charset="-120"/>
              </a:rPr>
              <a:t>Outpatient Doctor Appointment System</a:t>
            </a:r>
            <a:endParaRPr lang="en-US" sz="2900" dirty="0"/>
          </a:p>
        </p:txBody>
      </p:sp>
      <p:sp>
        <p:nvSpPr>
          <p:cNvPr id="4" name="Text 2"/>
          <p:cNvSpPr/>
          <p:nvPr/>
        </p:nvSpPr>
        <p:spPr>
          <a:xfrm>
            <a:off x="863798" y="2652832"/>
            <a:ext cx="12902803" cy="2368868"/>
          </a:xfrm>
          <a:prstGeom prst="rect">
            <a:avLst/>
          </a:prstGeom>
          <a:noFill/>
          <a:ln/>
        </p:spPr>
        <p:txBody>
          <a:bodyPr wrap="square" lIns="0" tIns="0" rIns="0" bIns="0" rtlCol="0" anchor="t"/>
          <a:lstStyle/>
          <a:p>
            <a:pPr marL="0" indent="0" algn="just">
              <a:lnSpc>
                <a:spcPts val="3100"/>
              </a:lnSpc>
              <a:buNone/>
            </a:pPr>
            <a:r>
              <a:rPr lang="en-US" sz="1900" dirty="0">
                <a:solidFill>
                  <a:srgbClr val="000000"/>
                </a:solidFill>
                <a:latin typeface="Merriweather" pitchFamily="34" charset="0"/>
                <a:ea typeface="Merriweather" pitchFamily="34" charset="-122"/>
                <a:cs typeface="Merriweather" pitchFamily="34" charset="-120"/>
              </a:rPr>
              <a:t>The outpatient doctor appointment system is a digital platform designed to simplify and automate the process of scheduling and managing appointments in outpatient healthcare facilities. It allows patients to book, schedule, or cancel appointments online, while enabling doctors to manage their availability and access patient records efficiently. By reducing administrative tasks, minimizing wait times, and improving patient-provider communication, this system enhances the overall outpatient care experience and ensures a seamless, patient-centric approach to healthcare management.</a:t>
            </a:r>
            <a:endParaRPr lang="en-US" sz="1900" dirty="0"/>
          </a:p>
        </p:txBody>
      </p:sp>
      <p:sp>
        <p:nvSpPr>
          <p:cNvPr id="5" name="Text 3"/>
          <p:cNvSpPr/>
          <p:nvPr/>
        </p:nvSpPr>
        <p:spPr>
          <a:xfrm>
            <a:off x="863798" y="5299353"/>
            <a:ext cx="12902803" cy="1974056"/>
          </a:xfrm>
          <a:prstGeom prst="rect">
            <a:avLst/>
          </a:prstGeom>
          <a:noFill/>
          <a:ln/>
        </p:spPr>
        <p:txBody>
          <a:bodyPr wrap="square" lIns="0" tIns="0" rIns="0" bIns="0" rtlCol="0" anchor="t"/>
          <a:lstStyle/>
          <a:p>
            <a:pPr marL="0" indent="0">
              <a:lnSpc>
                <a:spcPts val="3100"/>
              </a:lnSpc>
              <a:buNone/>
            </a:pPr>
            <a:endParaRPr lang="en-US" sz="1900" dirty="0"/>
          </a:p>
        </p:txBody>
      </p:sp>
      <p:sp>
        <p:nvSpPr>
          <p:cNvPr id="6" name="Rectangle 5">
            <a:extLst>
              <a:ext uri="{FF2B5EF4-FFF2-40B4-BE49-F238E27FC236}">
                <a16:creationId xmlns:a16="http://schemas.microsoft.com/office/drawing/2014/main" id="{8289B771-50CB-3B44-19C0-801173B78ED9}"/>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13434" y="500147"/>
            <a:ext cx="4022577" cy="821804"/>
          </a:xfrm>
          <a:prstGeom prst="rect">
            <a:avLst/>
          </a:prstGeom>
          <a:noFill/>
          <a:ln/>
        </p:spPr>
        <p:txBody>
          <a:bodyPr wrap="none" lIns="0" tIns="0" rIns="0" bIns="0" rtlCol="0" anchor="t"/>
          <a:lstStyle/>
          <a:p>
            <a:pPr marL="0" indent="0" algn="ctr">
              <a:lnSpc>
                <a:spcPts val="2550"/>
              </a:lnSpc>
              <a:buNone/>
            </a:pPr>
            <a:r>
              <a:rPr lang="en-US" sz="2050" b="1" dirty="0">
                <a:solidFill>
                  <a:srgbClr val="000000"/>
                </a:solidFill>
                <a:latin typeface="Merriweather" pitchFamily="34" charset="0"/>
                <a:ea typeface="Merriweather" pitchFamily="34" charset="-122"/>
                <a:cs typeface="Merriweather" pitchFamily="34" charset="-120"/>
              </a:rPr>
              <a:t>Functional Requirements:</a:t>
            </a:r>
            <a:endParaRPr lang="en-US" sz="2050" dirty="0"/>
          </a:p>
        </p:txBody>
      </p:sp>
      <p:sp>
        <p:nvSpPr>
          <p:cNvPr id="3" name="Text 1"/>
          <p:cNvSpPr/>
          <p:nvPr/>
        </p:nvSpPr>
        <p:spPr>
          <a:xfrm>
            <a:off x="460653" y="1588413"/>
            <a:ext cx="6694051" cy="631865"/>
          </a:xfrm>
          <a:prstGeom prst="rect">
            <a:avLst/>
          </a:prstGeom>
          <a:noFill/>
          <a:ln/>
        </p:spPr>
        <p:txBody>
          <a:bodyPr wrap="square" lIns="0" tIns="0" rIns="0" bIns="0" rtlCol="0" anchor="t"/>
          <a:lstStyle/>
          <a:p>
            <a:pPr marL="0" indent="0">
              <a:lnSpc>
                <a:spcPts val="1650"/>
              </a:lnSpc>
              <a:buNone/>
            </a:pPr>
            <a:endParaRPr lang="en-US" sz="1000" dirty="0"/>
          </a:p>
        </p:txBody>
      </p:sp>
      <p:sp>
        <p:nvSpPr>
          <p:cNvPr id="40" name="Rectangle 39">
            <a:extLst>
              <a:ext uri="{FF2B5EF4-FFF2-40B4-BE49-F238E27FC236}">
                <a16:creationId xmlns:a16="http://schemas.microsoft.com/office/drawing/2014/main" id="{32DF232B-ED76-097E-A2A7-E88F0EB6D3CF}"/>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44">
            <a:extLst>
              <a:ext uri="{FF2B5EF4-FFF2-40B4-BE49-F238E27FC236}">
                <a16:creationId xmlns:a16="http://schemas.microsoft.com/office/drawing/2014/main" id="{192E422C-D215-05A1-8579-28F42FD80D8D}"/>
              </a:ext>
            </a:extLst>
          </p:cNvPr>
          <p:cNvPicPr>
            <a:picLocks noChangeAspect="1"/>
          </p:cNvPicPr>
          <p:nvPr/>
        </p:nvPicPr>
        <p:blipFill>
          <a:blip r:embed="rId3"/>
          <a:stretch>
            <a:fillRect/>
          </a:stretch>
        </p:blipFill>
        <p:spPr>
          <a:xfrm>
            <a:off x="575717" y="1904345"/>
            <a:ext cx="10037107" cy="58251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C570C-244B-630E-7D58-ADA39EEC9A8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B3D413F-675D-5F59-397F-847597B04AC2}"/>
              </a:ext>
            </a:extLst>
          </p:cNvPr>
          <p:cNvSpPr/>
          <p:nvPr/>
        </p:nvSpPr>
        <p:spPr>
          <a:xfrm>
            <a:off x="5594271" y="955025"/>
            <a:ext cx="3441740" cy="328970"/>
          </a:xfrm>
          <a:prstGeom prst="rect">
            <a:avLst/>
          </a:prstGeom>
          <a:noFill/>
          <a:ln/>
        </p:spPr>
        <p:txBody>
          <a:bodyPr wrap="none" lIns="0" tIns="0" rIns="0" bIns="0" rtlCol="0" anchor="t"/>
          <a:lstStyle/>
          <a:p>
            <a:pPr marL="0" indent="0" algn="ctr">
              <a:lnSpc>
                <a:spcPts val="2550"/>
              </a:lnSpc>
              <a:buNone/>
            </a:pPr>
            <a:r>
              <a:rPr lang="en-US" sz="2050" b="1" dirty="0">
                <a:solidFill>
                  <a:srgbClr val="000000"/>
                </a:solidFill>
                <a:latin typeface="Merriweather" pitchFamily="34" charset="0"/>
                <a:ea typeface="Merriweather" pitchFamily="34" charset="-122"/>
                <a:cs typeface="Merriweather" pitchFamily="34" charset="-120"/>
              </a:rPr>
              <a:t>Functional Requirements:</a:t>
            </a:r>
            <a:endParaRPr lang="en-US" sz="2050" dirty="0"/>
          </a:p>
        </p:txBody>
      </p:sp>
      <p:sp>
        <p:nvSpPr>
          <p:cNvPr id="3" name="Text 1">
            <a:extLst>
              <a:ext uri="{FF2B5EF4-FFF2-40B4-BE49-F238E27FC236}">
                <a16:creationId xmlns:a16="http://schemas.microsoft.com/office/drawing/2014/main" id="{271FE141-6D78-EB5F-79DD-F5EFDE616429}"/>
              </a:ext>
            </a:extLst>
          </p:cNvPr>
          <p:cNvSpPr/>
          <p:nvPr/>
        </p:nvSpPr>
        <p:spPr>
          <a:xfrm>
            <a:off x="460653" y="1588413"/>
            <a:ext cx="6694051" cy="631865"/>
          </a:xfrm>
          <a:prstGeom prst="rect">
            <a:avLst/>
          </a:prstGeom>
          <a:noFill/>
          <a:ln/>
        </p:spPr>
        <p:txBody>
          <a:bodyPr wrap="square" lIns="0" tIns="0" rIns="0" bIns="0" rtlCol="0" anchor="t"/>
          <a:lstStyle/>
          <a:p>
            <a:pPr marL="0" indent="0">
              <a:lnSpc>
                <a:spcPts val="1650"/>
              </a:lnSpc>
              <a:buNone/>
            </a:pPr>
            <a:endParaRPr lang="en-US" sz="1000" dirty="0"/>
          </a:p>
        </p:txBody>
      </p:sp>
      <p:grpSp>
        <p:nvGrpSpPr>
          <p:cNvPr id="41" name="Group 40">
            <a:extLst>
              <a:ext uri="{FF2B5EF4-FFF2-40B4-BE49-F238E27FC236}">
                <a16:creationId xmlns:a16="http://schemas.microsoft.com/office/drawing/2014/main" id="{243B0E2A-53CD-B582-442D-3111D1CD0002}"/>
              </a:ext>
            </a:extLst>
          </p:cNvPr>
          <p:cNvGrpSpPr/>
          <p:nvPr/>
        </p:nvGrpSpPr>
        <p:grpSpPr>
          <a:xfrm>
            <a:off x="1706459" y="1757127"/>
            <a:ext cx="8836035" cy="5517447"/>
            <a:chOff x="7483316" y="1601510"/>
            <a:chExt cx="6694051" cy="4653082"/>
          </a:xfrm>
        </p:grpSpPr>
        <p:sp>
          <p:nvSpPr>
            <p:cNvPr id="19" name="Text 17">
              <a:extLst>
                <a:ext uri="{FF2B5EF4-FFF2-40B4-BE49-F238E27FC236}">
                  <a16:creationId xmlns:a16="http://schemas.microsoft.com/office/drawing/2014/main" id="{79CA4BDB-797F-0F03-D6F7-1FB903C98CE0}"/>
                </a:ext>
              </a:extLst>
            </p:cNvPr>
            <p:cNvSpPr/>
            <p:nvPr/>
          </p:nvSpPr>
          <p:spPr>
            <a:xfrm>
              <a:off x="7483316" y="1601510"/>
              <a:ext cx="3101102" cy="205621"/>
            </a:xfrm>
            <a:prstGeom prst="rect">
              <a:avLst/>
            </a:prstGeom>
            <a:noFill/>
            <a:ln/>
          </p:spPr>
          <p:txBody>
            <a:bodyPr wrap="none" lIns="0" tIns="0" rIns="0" bIns="0" rtlCol="0" anchor="t"/>
            <a:lstStyle/>
            <a:p>
              <a:pPr marL="0" indent="0">
                <a:lnSpc>
                  <a:spcPts val="1600"/>
                </a:lnSpc>
                <a:spcBef>
                  <a:spcPts val="600"/>
                </a:spcBef>
                <a:buNone/>
              </a:pPr>
              <a:r>
                <a:rPr lang="en-US" sz="1600" b="1" dirty="0">
                  <a:solidFill>
                    <a:srgbClr val="000000"/>
                  </a:solidFill>
                  <a:latin typeface="Merriweather" pitchFamily="34" charset="0"/>
                  <a:ea typeface="Merriweather" pitchFamily="34" charset="-122"/>
                  <a:cs typeface="Merriweather" pitchFamily="34" charset="-120"/>
                </a:rPr>
                <a:t>Server-Side (For Hosting the System)</a:t>
              </a:r>
              <a:endParaRPr lang="en-US" sz="1600" dirty="0"/>
            </a:p>
          </p:txBody>
        </p:sp>
        <p:sp>
          <p:nvSpPr>
            <p:cNvPr id="20" name="Text 18">
              <a:extLst>
                <a:ext uri="{FF2B5EF4-FFF2-40B4-BE49-F238E27FC236}">
                  <a16:creationId xmlns:a16="http://schemas.microsoft.com/office/drawing/2014/main" id="{B487544B-E183-2EE4-4688-A57EC4A10A31}"/>
                </a:ext>
              </a:extLst>
            </p:cNvPr>
            <p:cNvSpPr/>
            <p:nvPr/>
          </p:nvSpPr>
          <p:spPr>
            <a:xfrm>
              <a:off x="7483316" y="1938695"/>
              <a:ext cx="6694051" cy="210622"/>
            </a:xfrm>
            <a:prstGeom prst="rect">
              <a:avLst/>
            </a:prstGeom>
            <a:noFill/>
            <a:ln/>
          </p:spPr>
          <p:txBody>
            <a:bodyPr wrap="none" lIns="0" tIns="0" rIns="0" bIns="0" rtlCol="0" anchor="t"/>
            <a:lstStyle/>
            <a:p>
              <a:pPr marL="342900" indent="-342900" algn="l">
                <a:lnSpc>
                  <a:spcPts val="1650"/>
                </a:lnSpc>
                <a:spcBef>
                  <a:spcPts val="600"/>
                </a:spcBef>
                <a:buSzPct val="100000"/>
                <a:buFont typeface="+mj-lt"/>
                <a:buAutoNum type="arabicPeriod"/>
              </a:pPr>
              <a:r>
                <a:rPr lang="en-US" sz="1600" b="1" dirty="0">
                  <a:solidFill>
                    <a:srgbClr val="000000"/>
                  </a:solidFill>
                  <a:latin typeface="Merriweather" pitchFamily="34" charset="0"/>
                  <a:ea typeface="Merriweather" pitchFamily="34" charset="-122"/>
                  <a:cs typeface="Merriweather" pitchFamily="34" charset="-120"/>
                </a:rPr>
                <a:t>Operating System</a:t>
              </a:r>
              <a:r>
                <a:rPr lang="en-US" sz="1600" dirty="0">
                  <a:solidFill>
                    <a:srgbClr val="000000"/>
                  </a:solidFill>
                  <a:latin typeface="Merriweather" pitchFamily="34" charset="0"/>
                  <a:ea typeface="Merriweather" pitchFamily="34" charset="-122"/>
                  <a:cs typeface="Merriweather" pitchFamily="34" charset="-120"/>
                </a:rPr>
                <a:t>:</a:t>
              </a:r>
              <a:endParaRPr lang="en-US" sz="1600" dirty="0"/>
            </a:p>
          </p:txBody>
        </p:sp>
        <p:sp>
          <p:nvSpPr>
            <p:cNvPr id="21" name="Text 19">
              <a:extLst>
                <a:ext uri="{FF2B5EF4-FFF2-40B4-BE49-F238E27FC236}">
                  <a16:creationId xmlns:a16="http://schemas.microsoft.com/office/drawing/2014/main" id="{F52B4947-8457-7CB4-E375-51311080B7B6}"/>
                </a:ext>
              </a:extLst>
            </p:cNvPr>
            <p:cNvSpPr/>
            <p:nvPr/>
          </p:nvSpPr>
          <p:spPr>
            <a:xfrm>
              <a:off x="7483316" y="2195274"/>
              <a:ext cx="6694051" cy="210622"/>
            </a:xfrm>
            <a:prstGeom prst="rect">
              <a:avLst/>
            </a:prstGeom>
            <a:noFill/>
            <a:ln/>
          </p:spPr>
          <p:txBody>
            <a:bodyPr wrap="none" lIns="0" tIns="0" rIns="0" bIns="0" rtlCol="0" anchor="t"/>
            <a:lstStyle/>
            <a:p>
              <a:pPr marL="685800" lvl="1" indent="-342900" algn="l">
                <a:lnSpc>
                  <a:spcPts val="1650"/>
                </a:lnSpc>
                <a:spcBef>
                  <a:spcPts val="600"/>
                </a:spcBef>
                <a:buSzPct val="100000"/>
                <a:buChar char="•"/>
              </a:pPr>
              <a:r>
                <a:rPr lang="en-US" sz="1600" dirty="0">
                  <a:solidFill>
                    <a:srgbClr val="000000"/>
                  </a:solidFill>
                  <a:latin typeface="Merriweather" pitchFamily="34" charset="0"/>
                  <a:ea typeface="Merriweather" pitchFamily="34" charset="-122"/>
                  <a:cs typeface="Merriweather" pitchFamily="34" charset="-120"/>
                </a:rPr>
                <a:t>Linux (Ubuntu Server 20.04+, CentOS 7+ preferred) or Windows Server 2019+.</a:t>
              </a:r>
              <a:endParaRPr lang="en-US" sz="1600" dirty="0"/>
            </a:p>
          </p:txBody>
        </p:sp>
        <p:sp>
          <p:nvSpPr>
            <p:cNvPr id="22" name="Text 20">
              <a:extLst>
                <a:ext uri="{FF2B5EF4-FFF2-40B4-BE49-F238E27FC236}">
                  <a16:creationId xmlns:a16="http://schemas.microsoft.com/office/drawing/2014/main" id="{2AEDB334-C034-9040-0931-1DA24A5819B7}"/>
                </a:ext>
              </a:extLst>
            </p:cNvPr>
            <p:cNvSpPr/>
            <p:nvPr/>
          </p:nvSpPr>
          <p:spPr>
            <a:xfrm>
              <a:off x="7483316" y="2451854"/>
              <a:ext cx="6694051" cy="210622"/>
            </a:xfrm>
            <a:prstGeom prst="rect">
              <a:avLst/>
            </a:prstGeom>
            <a:noFill/>
            <a:ln/>
          </p:spPr>
          <p:txBody>
            <a:bodyPr wrap="none" lIns="0" tIns="0" rIns="0" bIns="0" rtlCol="0" anchor="t"/>
            <a:lstStyle/>
            <a:p>
              <a:pPr marL="342900" indent="-342900" algn="l">
                <a:lnSpc>
                  <a:spcPts val="1650"/>
                </a:lnSpc>
                <a:spcBef>
                  <a:spcPts val="600"/>
                </a:spcBef>
                <a:buSzPct val="100000"/>
                <a:buFont typeface="+mj-lt"/>
                <a:buAutoNum type="arabicPeriod" startAt="2"/>
              </a:pPr>
              <a:r>
                <a:rPr lang="en-US" sz="1600" b="1" dirty="0">
                  <a:solidFill>
                    <a:srgbClr val="000000"/>
                  </a:solidFill>
                  <a:latin typeface="Merriweather" pitchFamily="34" charset="0"/>
                  <a:ea typeface="Merriweather" pitchFamily="34" charset="-122"/>
                  <a:cs typeface="Merriweather" pitchFamily="34" charset="-120"/>
                </a:rPr>
                <a:t>Processor</a:t>
              </a:r>
              <a:r>
                <a:rPr lang="en-US" sz="1600" dirty="0">
                  <a:solidFill>
                    <a:srgbClr val="000000"/>
                  </a:solidFill>
                  <a:latin typeface="Merriweather" pitchFamily="34" charset="0"/>
                  <a:ea typeface="Merriweather" pitchFamily="34" charset="-122"/>
                  <a:cs typeface="Merriweather" pitchFamily="34" charset="-120"/>
                </a:rPr>
                <a:t>:</a:t>
              </a:r>
              <a:endParaRPr lang="en-US" sz="1600" dirty="0"/>
            </a:p>
          </p:txBody>
        </p:sp>
        <p:sp>
          <p:nvSpPr>
            <p:cNvPr id="23" name="Text 21">
              <a:extLst>
                <a:ext uri="{FF2B5EF4-FFF2-40B4-BE49-F238E27FC236}">
                  <a16:creationId xmlns:a16="http://schemas.microsoft.com/office/drawing/2014/main" id="{3AA0BA31-D70F-8244-789A-6BAF57F29BD3}"/>
                </a:ext>
              </a:extLst>
            </p:cNvPr>
            <p:cNvSpPr/>
            <p:nvPr/>
          </p:nvSpPr>
          <p:spPr>
            <a:xfrm>
              <a:off x="7483316" y="2708434"/>
              <a:ext cx="6694051" cy="210622"/>
            </a:xfrm>
            <a:prstGeom prst="rect">
              <a:avLst/>
            </a:prstGeom>
            <a:noFill/>
            <a:ln/>
          </p:spPr>
          <p:txBody>
            <a:bodyPr wrap="none" lIns="0" tIns="0" rIns="0" bIns="0" rtlCol="0" anchor="t"/>
            <a:lstStyle/>
            <a:p>
              <a:pPr marL="685800" lvl="1" indent="-342900" algn="l">
                <a:lnSpc>
                  <a:spcPts val="1650"/>
                </a:lnSpc>
                <a:spcBef>
                  <a:spcPts val="600"/>
                </a:spcBef>
                <a:buSzPct val="100000"/>
                <a:buChar char="•"/>
              </a:pPr>
              <a:r>
                <a:rPr lang="en-US" sz="1600" dirty="0">
                  <a:solidFill>
                    <a:srgbClr val="000000"/>
                  </a:solidFill>
                  <a:latin typeface="Merriweather" pitchFamily="34" charset="0"/>
                  <a:ea typeface="Merriweather" pitchFamily="34" charset="-122"/>
                  <a:cs typeface="Merriweather" pitchFamily="34" charset="-120"/>
                </a:rPr>
                <a:t>Quad-core processor (Intel Xeon or AMD EPYC recommended).</a:t>
              </a:r>
              <a:endParaRPr lang="en-US" sz="1600" dirty="0"/>
            </a:p>
          </p:txBody>
        </p:sp>
        <p:sp>
          <p:nvSpPr>
            <p:cNvPr id="24" name="Text 22">
              <a:extLst>
                <a:ext uri="{FF2B5EF4-FFF2-40B4-BE49-F238E27FC236}">
                  <a16:creationId xmlns:a16="http://schemas.microsoft.com/office/drawing/2014/main" id="{BB36D711-2C88-0EB0-8894-062141DEA08B}"/>
                </a:ext>
              </a:extLst>
            </p:cNvPr>
            <p:cNvSpPr/>
            <p:nvPr/>
          </p:nvSpPr>
          <p:spPr>
            <a:xfrm>
              <a:off x="7483316" y="2965013"/>
              <a:ext cx="6694051" cy="210622"/>
            </a:xfrm>
            <a:prstGeom prst="rect">
              <a:avLst/>
            </a:prstGeom>
            <a:noFill/>
            <a:ln/>
          </p:spPr>
          <p:txBody>
            <a:bodyPr wrap="none" lIns="0" tIns="0" rIns="0" bIns="0" rtlCol="0" anchor="t"/>
            <a:lstStyle/>
            <a:p>
              <a:pPr marL="342900" indent="-342900" algn="l">
                <a:lnSpc>
                  <a:spcPts val="1650"/>
                </a:lnSpc>
                <a:spcBef>
                  <a:spcPts val="600"/>
                </a:spcBef>
                <a:buSzPct val="100000"/>
                <a:buFont typeface="+mj-lt"/>
                <a:buAutoNum type="arabicPeriod" startAt="3"/>
              </a:pPr>
              <a:r>
                <a:rPr lang="en-US" sz="1600" b="1" dirty="0">
                  <a:solidFill>
                    <a:srgbClr val="000000"/>
                  </a:solidFill>
                  <a:latin typeface="Merriweather" pitchFamily="34" charset="0"/>
                  <a:ea typeface="Merriweather" pitchFamily="34" charset="-122"/>
                  <a:cs typeface="Merriweather" pitchFamily="34" charset="-120"/>
                </a:rPr>
                <a:t>Memory (RAM)</a:t>
              </a:r>
              <a:r>
                <a:rPr lang="en-US" sz="1600" dirty="0">
                  <a:solidFill>
                    <a:srgbClr val="000000"/>
                  </a:solidFill>
                  <a:latin typeface="Merriweather" pitchFamily="34" charset="0"/>
                  <a:ea typeface="Merriweather" pitchFamily="34" charset="-122"/>
                  <a:cs typeface="Merriweather" pitchFamily="34" charset="-120"/>
                </a:rPr>
                <a:t>:</a:t>
              </a:r>
              <a:endParaRPr lang="en-US" sz="1600" dirty="0"/>
            </a:p>
          </p:txBody>
        </p:sp>
        <p:sp>
          <p:nvSpPr>
            <p:cNvPr id="25" name="Text 23">
              <a:extLst>
                <a:ext uri="{FF2B5EF4-FFF2-40B4-BE49-F238E27FC236}">
                  <a16:creationId xmlns:a16="http://schemas.microsoft.com/office/drawing/2014/main" id="{4C210B3D-DBAF-7838-45E2-00DEEFEF0B34}"/>
                </a:ext>
              </a:extLst>
            </p:cNvPr>
            <p:cNvSpPr/>
            <p:nvPr/>
          </p:nvSpPr>
          <p:spPr>
            <a:xfrm>
              <a:off x="7483316" y="3221593"/>
              <a:ext cx="6694051" cy="210622"/>
            </a:xfrm>
            <a:prstGeom prst="rect">
              <a:avLst/>
            </a:prstGeom>
            <a:noFill/>
            <a:ln/>
          </p:spPr>
          <p:txBody>
            <a:bodyPr wrap="none" lIns="0" tIns="0" rIns="0" bIns="0" rtlCol="0" anchor="t"/>
            <a:lstStyle/>
            <a:p>
              <a:pPr marL="685800" lvl="1" indent="-342900" algn="l">
                <a:lnSpc>
                  <a:spcPts val="1650"/>
                </a:lnSpc>
                <a:spcBef>
                  <a:spcPts val="600"/>
                </a:spcBef>
                <a:buSzPct val="100000"/>
                <a:buChar char="•"/>
              </a:pPr>
              <a:r>
                <a:rPr lang="en-US" sz="1600" dirty="0">
                  <a:solidFill>
                    <a:srgbClr val="000000"/>
                  </a:solidFill>
                  <a:latin typeface="Merriweather" pitchFamily="34" charset="0"/>
                  <a:ea typeface="Merriweather" pitchFamily="34" charset="-122"/>
                  <a:cs typeface="Merriweather" pitchFamily="34" charset="-120"/>
                </a:rPr>
                <a:t>Minimum 8 GB (16 GB recommended for handling multiple concurrent users).</a:t>
              </a:r>
              <a:endParaRPr lang="en-US" sz="1600" dirty="0"/>
            </a:p>
          </p:txBody>
        </p:sp>
        <p:sp>
          <p:nvSpPr>
            <p:cNvPr id="26" name="Text 24">
              <a:extLst>
                <a:ext uri="{FF2B5EF4-FFF2-40B4-BE49-F238E27FC236}">
                  <a16:creationId xmlns:a16="http://schemas.microsoft.com/office/drawing/2014/main" id="{63A0C7D4-DB64-592D-6BF9-0D16364D2379}"/>
                </a:ext>
              </a:extLst>
            </p:cNvPr>
            <p:cNvSpPr/>
            <p:nvPr/>
          </p:nvSpPr>
          <p:spPr>
            <a:xfrm>
              <a:off x="7483316" y="3478173"/>
              <a:ext cx="6694051" cy="210622"/>
            </a:xfrm>
            <a:prstGeom prst="rect">
              <a:avLst/>
            </a:prstGeom>
            <a:noFill/>
            <a:ln/>
          </p:spPr>
          <p:txBody>
            <a:bodyPr wrap="none" lIns="0" tIns="0" rIns="0" bIns="0" rtlCol="0" anchor="t"/>
            <a:lstStyle/>
            <a:p>
              <a:pPr marL="342900" indent="-342900" algn="l">
                <a:lnSpc>
                  <a:spcPts val="1650"/>
                </a:lnSpc>
                <a:spcBef>
                  <a:spcPts val="600"/>
                </a:spcBef>
                <a:buSzPct val="100000"/>
                <a:buFont typeface="+mj-lt"/>
                <a:buAutoNum type="arabicPeriod" startAt="4"/>
              </a:pPr>
              <a:r>
                <a:rPr lang="en-US" sz="1600" b="1" dirty="0">
                  <a:solidFill>
                    <a:srgbClr val="000000"/>
                  </a:solidFill>
                  <a:latin typeface="Merriweather" pitchFamily="34" charset="0"/>
                  <a:ea typeface="Merriweather" pitchFamily="34" charset="-122"/>
                  <a:cs typeface="Merriweather" pitchFamily="34" charset="-120"/>
                </a:rPr>
                <a:t>Storage</a:t>
              </a:r>
              <a:r>
                <a:rPr lang="en-US" sz="1600" dirty="0">
                  <a:solidFill>
                    <a:srgbClr val="000000"/>
                  </a:solidFill>
                  <a:latin typeface="Merriweather" pitchFamily="34" charset="0"/>
                  <a:ea typeface="Merriweather" pitchFamily="34" charset="-122"/>
                  <a:cs typeface="Merriweather" pitchFamily="34" charset="-120"/>
                </a:rPr>
                <a:t>:</a:t>
              </a:r>
              <a:endParaRPr lang="en-US" sz="1600" dirty="0"/>
            </a:p>
          </p:txBody>
        </p:sp>
        <p:sp>
          <p:nvSpPr>
            <p:cNvPr id="27" name="Text 25">
              <a:extLst>
                <a:ext uri="{FF2B5EF4-FFF2-40B4-BE49-F238E27FC236}">
                  <a16:creationId xmlns:a16="http://schemas.microsoft.com/office/drawing/2014/main" id="{93E901E4-DB80-82E4-B57F-67DAA6A158F8}"/>
                </a:ext>
              </a:extLst>
            </p:cNvPr>
            <p:cNvSpPr/>
            <p:nvPr/>
          </p:nvSpPr>
          <p:spPr>
            <a:xfrm>
              <a:off x="7483316" y="3734753"/>
              <a:ext cx="6694051" cy="210622"/>
            </a:xfrm>
            <a:prstGeom prst="rect">
              <a:avLst/>
            </a:prstGeom>
            <a:noFill/>
            <a:ln/>
          </p:spPr>
          <p:txBody>
            <a:bodyPr wrap="none" lIns="0" tIns="0" rIns="0" bIns="0" rtlCol="0" anchor="t"/>
            <a:lstStyle/>
            <a:p>
              <a:pPr marL="685800" lvl="1" indent="-342900" algn="l">
                <a:lnSpc>
                  <a:spcPts val="1650"/>
                </a:lnSpc>
                <a:spcBef>
                  <a:spcPts val="600"/>
                </a:spcBef>
                <a:buSzPct val="100000"/>
                <a:buChar char="•"/>
              </a:pPr>
              <a:r>
                <a:rPr lang="en-US" sz="1600" dirty="0">
                  <a:solidFill>
                    <a:srgbClr val="000000"/>
                  </a:solidFill>
                  <a:latin typeface="Merriweather" pitchFamily="34" charset="0"/>
                  <a:ea typeface="Merriweather" pitchFamily="34" charset="-122"/>
                  <a:cs typeface="Merriweather" pitchFamily="34" charset="-120"/>
                </a:rPr>
                <a:t>SSD with at least 100 GB free space (expandable based on database size).</a:t>
              </a:r>
              <a:endParaRPr lang="en-US" sz="1600" dirty="0"/>
            </a:p>
          </p:txBody>
        </p:sp>
        <p:sp>
          <p:nvSpPr>
            <p:cNvPr id="28" name="Text 26">
              <a:extLst>
                <a:ext uri="{FF2B5EF4-FFF2-40B4-BE49-F238E27FC236}">
                  <a16:creationId xmlns:a16="http://schemas.microsoft.com/office/drawing/2014/main" id="{011E7233-E95E-0EF3-2A08-C8B951E49BE4}"/>
                </a:ext>
              </a:extLst>
            </p:cNvPr>
            <p:cNvSpPr/>
            <p:nvPr/>
          </p:nvSpPr>
          <p:spPr>
            <a:xfrm>
              <a:off x="7483316" y="3991332"/>
              <a:ext cx="6694051" cy="210622"/>
            </a:xfrm>
            <a:prstGeom prst="rect">
              <a:avLst/>
            </a:prstGeom>
            <a:noFill/>
            <a:ln/>
          </p:spPr>
          <p:txBody>
            <a:bodyPr wrap="none" lIns="0" tIns="0" rIns="0" bIns="0" rtlCol="0" anchor="t"/>
            <a:lstStyle/>
            <a:p>
              <a:pPr marL="342900" indent="-342900" algn="l">
                <a:lnSpc>
                  <a:spcPts val="1650"/>
                </a:lnSpc>
                <a:spcBef>
                  <a:spcPts val="600"/>
                </a:spcBef>
                <a:buSzPct val="100000"/>
                <a:buFont typeface="+mj-lt"/>
                <a:buAutoNum type="arabicPeriod" startAt="5"/>
              </a:pPr>
              <a:r>
                <a:rPr lang="en-US" sz="1600" b="1" dirty="0">
                  <a:solidFill>
                    <a:srgbClr val="000000"/>
                  </a:solidFill>
                  <a:latin typeface="Merriweather" pitchFamily="34" charset="0"/>
                  <a:ea typeface="Merriweather" pitchFamily="34" charset="-122"/>
                  <a:cs typeface="Merriweather" pitchFamily="34" charset="-120"/>
                </a:rPr>
                <a:t>Database</a:t>
              </a:r>
              <a:r>
                <a:rPr lang="en-US" sz="1600" dirty="0">
                  <a:solidFill>
                    <a:srgbClr val="000000"/>
                  </a:solidFill>
                  <a:latin typeface="Merriweather" pitchFamily="34" charset="0"/>
                  <a:ea typeface="Merriweather" pitchFamily="34" charset="-122"/>
                  <a:cs typeface="Merriweather" pitchFamily="34" charset="-120"/>
                </a:rPr>
                <a:t>:</a:t>
              </a:r>
              <a:endParaRPr lang="en-US" sz="1600" dirty="0"/>
            </a:p>
          </p:txBody>
        </p:sp>
        <p:sp>
          <p:nvSpPr>
            <p:cNvPr id="29" name="Text 27">
              <a:extLst>
                <a:ext uri="{FF2B5EF4-FFF2-40B4-BE49-F238E27FC236}">
                  <a16:creationId xmlns:a16="http://schemas.microsoft.com/office/drawing/2014/main" id="{66495A7A-E5AA-2435-2B65-DC560CDF3017}"/>
                </a:ext>
              </a:extLst>
            </p:cNvPr>
            <p:cNvSpPr/>
            <p:nvPr/>
          </p:nvSpPr>
          <p:spPr>
            <a:xfrm>
              <a:off x="7483316" y="4247912"/>
              <a:ext cx="6694051" cy="210622"/>
            </a:xfrm>
            <a:prstGeom prst="rect">
              <a:avLst/>
            </a:prstGeom>
            <a:noFill/>
            <a:ln/>
          </p:spPr>
          <p:txBody>
            <a:bodyPr wrap="none" lIns="0" tIns="0" rIns="0" bIns="0" rtlCol="0" anchor="t"/>
            <a:lstStyle/>
            <a:p>
              <a:pPr marL="685800" lvl="1" indent="-342900" algn="l">
                <a:lnSpc>
                  <a:spcPts val="1650"/>
                </a:lnSpc>
                <a:spcBef>
                  <a:spcPts val="600"/>
                </a:spcBef>
                <a:buSzPct val="100000"/>
                <a:buChar char="•"/>
              </a:pPr>
              <a:r>
                <a:rPr lang="en-US" sz="1600" dirty="0">
                  <a:solidFill>
                    <a:srgbClr val="000000"/>
                  </a:solidFill>
                  <a:latin typeface="Merriweather" pitchFamily="34" charset="0"/>
                  <a:ea typeface="Merriweather" pitchFamily="34" charset="-122"/>
                  <a:cs typeface="Merriweather" pitchFamily="34" charset="-120"/>
                </a:rPr>
                <a:t>MySQL (with sufficient storage for patient and appointment data).</a:t>
              </a:r>
              <a:endParaRPr lang="en-US" sz="1600" dirty="0"/>
            </a:p>
          </p:txBody>
        </p:sp>
        <p:sp>
          <p:nvSpPr>
            <p:cNvPr id="30" name="Text 28">
              <a:extLst>
                <a:ext uri="{FF2B5EF4-FFF2-40B4-BE49-F238E27FC236}">
                  <a16:creationId xmlns:a16="http://schemas.microsoft.com/office/drawing/2014/main" id="{0A103B4C-026F-CF32-6210-B4BF1127F0A9}"/>
                </a:ext>
              </a:extLst>
            </p:cNvPr>
            <p:cNvSpPr/>
            <p:nvPr/>
          </p:nvSpPr>
          <p:spPr>
            <a:xfrm>
              <a:off x="7483316" y="4504492"/>
              <a:ext cx="6694051" cy="210622"/>
            </a:xfrm>
            <a:prstGeom prst="rect">
              <a:avLst/>
            </a:prstGeom>
            <a:noFill/>
            <a:ln/>
          </p:spPr>
          <p:txBody>
            <a:bodyPr wrap="none" lIns="0" tIns="0" rIns="0" bIns="0" rtlCol="0" anchor="t"/>
            <a:lstStyle/>
            <a:p>
              <a:pPr marL="342900" indent="-342900" algn="l">
                <a:lnSpc>
                  <a:spcPts val="1650"/>
                </a:lnSpc>
                <a:spcBef>
                  <a:spcPts val="600"/>
                </a:spcBef>
                <a:buSzPct val="100000"/>
                <a:buFont typeface="+mj-lt"/>
                <a:buAutoNum type="arabicPeriod" startAt="6"/>
              </a:pPr>
              <a:r>
                <a:rPr lang="en-US" sz="1600" b="1" dirty="0">
                  <a:solidFill>
                    <a:srgbClr val="000000"/>
                  </a:solidFill>
                  <a:latin typeface="Merriweather" pitchFamily="34" charset="0"/>
                  <a:ea typeface="Merriweather" pitchFamily="34" charset="-122"/>
                  <a:cs typeface="Merriweather" pitchFamily="34" charset="-120"/>
                </a:rPr>
                <a:t>Web Server</a:t>
              </a:r>
              <a:r>
                <a:rPr lang="en-US" sz="1600" dirty="0">
                  <a:solidFill>
                    <a:srgbClr val="000000"/>
                  </a:solidFill>
                  <a:latin typeface="Merriweather" pitchFamily="34" charset="0"/>
                  <a:ea typeface="Merriweather" pitchFamily="34" charset="-122"/>
                  <a:cs typeface="Merriweather" pitchFamily="34" charset="-120"/>
                </a:rPr>
                <a:t>:</a:t>
              </a:r>
              <a:endParaRPr lang="en-US" sz="1600" dirty="0"/>
            </a:p>
          </p:txBody>
        </p:sp>
        <p:sp>
          <p:nvSpPr>
            <p:cNvPr id="31" name="Text 29">
              <a:extLst>
                <a:ext uri="{FF2B5EF4-FFF2-40B4-BE49-F238E27FC236}">
                  <a16:creationId xmlns:a16="http://schemas.microsoft.com/office/drawing/2014/main" id="{4BF0FB81-CAEB-6DF7-201E-8B5F764316CA}"/>
                </a:ext>
              </a:extLst>
            </p:cNvPr>
            <p:cNvSpPr/>
            <p:nvPr/>
          </p:nvSpPr>
          <p:spPr>
            <a:xfrm>
              <a:off x="7483316" y="4761071"/>
              <a:ext cx="6694051" cy="210622"/>
            </a:xfrm>
            <a:prstGeom prst="rect">
              <a:avLst/>
            </a:prstGeom>
            <a:noFill/>
            <a:ln/>
          </p:spPr>
          <p:txBody>
            <a:bodyPr wrap="none" lIns="0" tIns="0" rIns="0" bIns="0" rtlCol="0" anchor="t"/>
            <a:lstStyle/>
            <a:p>
              <a:pPr marL="685800" lvl="1" indent="-342900" algn="l">
                <a:lnSpc>
                  <a:spcPts val="1650"/>
                </a:lnSpc>
                <a:spcBef>
                  <a:spcPts val="600"/>
                </a:spcBef>
                <a:buSzPct val="100000"/>
                <a:buChar char="•"/>
              </a:pPr>
              <a:r>
                <a:rPr lang="en-US" sz="1600" dirty="0">
                  <a:solidFill>
                    <a:srgbClr val="000000"/>
                  </a:solidFill>
                  <a:latin typeface="Merriweather" pitchFamily="34" charset="0"/>
                  <a:ea typeface="Merriweather" pitchFamily="34" charset="-122"/>
                  <a:cs typeface="Merriweather" pitchFamily="34" charset="-120"/>
                </a:rPr>
                <a:t>Apache/Nginx with PHP 7.4+ or Node.js (depending on the backend framework).</a:t>
              </a:r>
              <a:endParaRPr lang="en-US" sz="1600" dirty="0"/>
            </a:p>
          </p:txBody>
        </p:sp>
        <p:sp>
          <p:nvSpPr>
            <p:cNvPr id="32" name="Text 30">
              <a:extLst>
                <a:ext uri="{FF2B5EF4-FFF2-40B4-BE49-F238E27FC236}">
                  <a16:creationId xmlns:a16="http://schemas.microsoft.com/office/drawing/2014/main" id="{0D235825-2712-6258-1162-21D16DE36A21}"/>
                </a:ext>
              </a:extLst>
            </p:cNvPr>
            <p:cNvSpPr/>
            <p:nvPr/>
          </p:nvSpPr>
          <p:spPr>
            <a:xfrm>
              <a:off x="7483316" y="5017651"/>
              <a:ext cx="6694051" cy="210622"/>
            </a:xfrm>
            <a:prstGeom prst="rect">
              <a:avLst/>
            </a:prstGeom>
            <a:noFill/>
            <a:ln/>
          </p:spPr>
          <p:txBody>
            <a:bodyPr wrap="none" lIns="0" tIns="0" rIns="0" bIns="0" rtlCol="0" anchor="t"/>
            <a:lstStyle/>
            <a:p>
              <a:pPr marL="342900" indent="-342900" algn="l">
                <a:lnSpc>
                  <a:spcPts val="1650"/>
                </a:lnSpc>
                <a:spcBef>
                  <a:spcPts val="600"/>
                </a:spcBef>
                <a:buSzPct val="100000"/>
                <a:buFont typeface="+mj-lt"/>
                <a:buAutoNum type="arabicPeriod" startAt="7"/>
              </a:pPr>
              <a:r>
                <a:rPr lang="en-US" sz="1600" b="1" dirty="0">
                  <a:solidFill>
                    <a:srgbClr val="000000"/>
                  </a:solidFill>
                  <a:latin typeface="Merriweather" pitchFamily="34" charset="0"/>
                  <a:ea typeface="Merriweather" pitchFamily="34" charset="-122"/>
                  <a:cs typeface="Merriweather" pitchFamily="34" charset="-120"/>
                </a:rPr>
                <a:t>Network</a:t>
              </a:r>
              <a:r>
                <a:rPr lang="en-US" sz="1600" dirty="0">
                  <a:solidFill>
                    <a:srgbClr val="000000"/>
                  </a:solidFill>
                  <a:latin typeface="Merriweather" pitchFamily="34" charset="0"/>
                  <a:ea typeface="Merriweather" pitchFamily="34" charset="-122"/>
                  <a:cs typeface="Merriweather" pitchFamily="34" charset="-120"/>
                </a:rPr>
                <a:t>:</a:t>
              </a:r>
              <a:endParaRPr lang="en-US" sz="1600" dirty="0"/>
            </a:p>
          </p:txBody>
        </p:sp>
        <p:sp>
          <p:nvSpPr>
            <p:cNvPr id="33" name="Text 31">
              <a:extLst>
                <a:ext uri="{FF2B5EF4-FFF2-40B4-BE49-F238E27FC236}">
                  <a16:creationId xmlns:a16="http://schemas.microsoft.com/office/drawing/2014/main" id="{45F890F3-5AFF-35FC-378C-F68533DEE199}"/>
                </a:ext>
              </a:extLst>
            </p:cNvPr>
            <p:cNvSpPr/>
            <p:nvPr/>
          </p:nvSpPr>
          <p:spPr>
            <a:xfrm>
              <a:off x="7483316" y="5274231"/>
              <a:ext cx="6694051" cy="210622"/>
            </a:xfrm>
            <a:prstGeom prst="rect">
              <a:avLst/>
            </a:prstGeom>
            <a:noFill/>
            <a:ln/>
          </p:spPr>
          <p:txBody>
            <a:bodyPr wrap="none" lIns="0" tIns="0" rIns="0" bIns="0" rtlCol="0" anchor="t"/>
            <a:lstStyle/>
            <a:p>
              <a:pPr marL="685800" lvl="1" indent="-342900" algn="l">
                <a:lnSpc>
                  <a:spcPts val="1650"/>
                </a:lnSpc>
                <a:spcBef>
                  <a:spcPts val="600"/>
                </a:spcBef>
                <a:buSzPct val="100000"/>
                <a:buChar char="•"/>
              </a:pPr>
              <a:r>
                <a:rPr lang="en-US" sz="1600" dirty="0">
                  <a:solidFill>
                    <a:srgbClr val="000000"/>
                  </a:solidFill>
                  <a:latin typeface="Merriweather" pitchFamily="34" charset="0"/>
                  <a:ea typeface="Merriweather" pitchFamily="34" charset="-122"/>
                  <a:cs typeface="Merriweather" pitchFamily="34" charset="-120"/>
                </a:rPr>
                <a:t>High-speed internet with a minimum upload/download speed of 10 Mbps and static IP.</a:t>
              </a:r>
              <a:endParaRPr lang="en-US" sz="1600" dirty="0"/>
            </a:p>
          </p:txBody>
        </p:sp>
        <p:sp>
          <p:nvSpPr>
            <p:cNvPr id="34" name="Text 32">
              <a:extLst>
                <a:ext uri="{FF2B5EF4-FFF2-40B4-BE49-F238E27FC236}">
                  <a16:creationId xmlns:a16="http://schemas.microsoft.com/office/drawing/2014/main" id="{C215CC9C-3FA3-BB7C-6BB6-7F21E67CEB97}"/>
                </a:ext>
              </a:extLst>
            </p:cNvPr>
            <p:cNvSpPr/>
            <p:nvPr/>
          </p:nvSpPr>
          <p:spPr>
            <a:xfrm>
              <a:off x="7483316" y="5530810"/>
              <a:ext cx="6694051" cy="210622"/>
            </a:xfrm>
            <a:prstGeom prst="rect">
              <a:avLst/>
            </a:prstGeom>
            <a:noFill/>
            <a:ln/>
          </p:spPr>
          <p:txBody>
            <a:bodyPr wrap="none" lIns="0" tIns="0" rIns="0" bIns="0" rtlCol="0" anchor="t"/>
            <a:lstStyle/>
            <a:p>
              <a:pPr marL="342900" indent="-342900" algn="l">
                <a:lnSpc>
                  <a:spcPts val="1650"/>
                </a:lnSpc>
                <a:spcBef>
                  <a:spcPts val="600"/>
                </a:spcBef>
                <a:buSzPct val="100000"/>
                <a:buFont typeface="+mj-lt"/>
                <a:buAutoNum type="arabicPeriod" startAt="8"/>
              </a:pPr>
              <a:r>
                <a:rPr lang="en-US" sz="1600" b="1" dirty="0">
                  <a:solidFill>
                    <a:srgbClr val="000000"/>
                  </a:solidFill>
                  <a:latin typeface="Merriweather" pitchFamily="34" charset="0"/>
                  <a:ea typeface="Merriweather" pitchFamily="34" charset="-122"/>
                  <a:cs typeface="Merriweather" pitchFamily="34" charset="-120"/>
                </a:rPr>
                <a:t>Additional Software</a:t>
              </a:r>
              <a:r>
                <a:rPr lang="en-US" sz="1600" dirty="0">
                  <a:solidFill>
                    <a:srgbClr val="000000"/>
                  </a:solidFill>
                  <a:latin typeface="Merriweather" pitchFamily="34" charset="0"/>
                  <a:ea typeface="Merriweather" pitchFamily="34" charset="-122"/>
                  <a:cs typeface="Merriweather" pitchFamily="34" charset="-120"/>
                </a:rPr>
                <a:t>:</a:t>
              </a:r>
              <a:endParaRPr lang="en-US" sz="1600" dirty="0"/>
            </a:p>
          </p:txBody>
        </p:sp>
        <p:sp>
          <p:nvSpPr>
            <p:cNvPr id="35" name="Text 33">
              <a:extLst>
                <a:ext uri="{FF2B5EF4-FFF2-40B4-BE49-F238E27FC236}">
                  <a16:creationId xmlns:a16="http://schemas.microsoft.com/office/drawing/2014/main" id="{A9941AE5-FB0E-B8C4-6B8B-167C556482B5}"/>
                </a:ext>
              </a:extLst>
            </p:cNvPr>
            <p:cNvSpPr/>
            <p:nvPr/>
          </p:nvSpPr>
          <p:spPr>
            <a:xfrm>
              <a:off x="7483316" y="5787390"/>
              <a:ext cx="6694051" cy="210622"/>
            </a:xfrm>
            <a:prstGeom prst="rect">
              <a:avLst/>
            </a:prstGeom>
            <a:noFill/>
            <a:ln/>
          </p:spPr>
          <p:txBody>
            <a:bodyPr wrap="none" lIns="0" tIns="0" rIns="0" bIns="0" rtlCol="0" anchor="t"/>
            <a:lstStyle/>
            <a:p>
              <a:pPr marL="685800" lvl="1" indent="-342900" algn="l">
                <a:lnSpc>
                  <a:spcPts val="1650"/>
                </a:lnSpc>
                <a:spcBef>
                  <a:spcPts val="600"/>
                </a:spcBef>
                <a:buSzPct val="100000"/>
                <a:buChar char="•"/>
              </a:pPr>
              <a:r>
                <a:rPr lang="en-US" sz="1600" dirty="0">
                  <a:solidFill>
                    <a:srgbClr val="000000"/>
                  </a:solidFill>
                  <a:latin typeface="Merriweather" pitchFamily="34" charset="0"/>
                  <a:ea typeface="Merriweather" pitchFamily="34" charset="-122"/>
                  <a:cs typeface="Merriweather" pitchFamily="34" charset="-120"/>
                </a:rPr>
                <a:t>Docker (if using containerized deployment).</a:t>
              </a:r>
              <a:endParaRPr lang="en-US" sz="1600" dirty="0"/>
            </a:p>
          </p:txBody>
        </p:sp>
        <p:sp>
          <p:nvSpPr>
            <p:cNvPr id="36" name="Text 34">
              <a:extLst>
                <a:ext uri="{FF2B5EF4-FFF2-40B4-BE49-F238E27FC236}">
                  <a16:creationId xmlns:a16="http://schemas.microsoft.com/office/drawing/2014/main" id="{646D26C4-445E-CDC0-C936-1996781313D5}"/>
                </a:ext>
              </a:extLst>
            </p:cNvPr>
            <p:cNvSpPr/>
            <p:nvPr/>
          </p:nvSpPr>
          <p:spPr>
            <a:xfrm>
              <a:off x="7483316" y="6043970"/>
              <a:ext cx="6694051" cy="210622"/>
            </a:xfrm>
            <a:prstGeom prst="rect">
              <a:avLst/>
            </a:prstGeom>
            <a:noFill/>
            <a:ln/>
          </p:spPr>
          <p:txBody>
            <a:bodyPr wrap="none" lIns="0" tIns="0" rIns="0" bIns="0" rtlCol="0" anchor="t"/>
            <a:lstStyle/>
            <a:p>
              <a:pPr marL="685800" lvl="1" indent="-342900" algn="l">
                <a:lnSpc>
                  <a:spcPts val="1650"/>
                </a:lnSpc>
                <a:spcBef>
                  <a:spcPts val="600"/>
                </a:spcBef>
                <a:buSzPct val="100000"/>
                <a:buChar char="•"/>
              </a:pPr>
              <a:r>
                <a:rPr lang="en-US" sz="1600" dirty="0">
                  <a:solidFill>
                    <a:srgbClr val="000000"/>
                  </a:solidFill>
                  <a:latin typeface="Merriweather" pitchFamily="34" charset="0"/>
                  <a:ea typeface="Merriweather" pitchFamily="34" charset="-122"/>
                  <a:cs typeface="Merriweather" pitchFamily="34" charset="-120"/>
                </a:rPr>
                <a:t>SSL certificate for secure connections.</a:t>
              </a:r>
              <a:endParaRPr lang="en-US" sz="1600" dirty="0"/>
            </a:p>
          </p:txBody>
        </p:sp>
      </p:grpSp>
      <p:sp>
        <p:nvSpPr>
          <p:cNvPr id="40" name="Rectangle 39">
            <a:extLst>
              <a:ext uri="{FF2B5EF4-FFF2-40B4-BE49-F238E27FC236}">
                <a16:creationId xmlns:a16="http://schemas.microsoft.com/office/drawing/2014/main" id="{72CC3A9E-200C-AB16-02D6-81174F0E8FBF}"/>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4008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168956"/>
            <a:ext cx="4936569" cy="616982"/>
          </a:xfrm>
          <a:prstGeom prst="rect">
            <a:avLst/>
          </a:prstGeom>
          <a:noFill/>
          <a:ln/>
        </p:spPr>
        <p:txBody>
          <a:bodyPr wrap="none" lIns="0" tIns="0" rIns="0" bIns="0" rtlCol="0" anchor="t"/>
          <a:lstStyle/>
          <a:p>
            <a:pPr marL="0" indent="0">
              <a:lnSpc>
                <a:spcPts val="4850"/>
              </a:lnSpc>
              <a:buNone/>
            </a:pPr>
            <a:r>
              <a:rPr lang="en-US" sz="3850" b="1" dirty="0">
                <a:solidFill>
                  <a:srgbClr val="000000"/>
                </a:solidFill>
                <a:latin typeface="Merriweather" pitchFamily="34" charset="0"/>
                <a:ea typeface="Merriweather" pitchFamily="34" charset="-122"/>
                <a:cs typeface="Merriweather" pitchFamily="34" charset="-120"/>
              </a:rPr>
              <a:t>UML DIAGRAMS:</a:t>
            </a:r>
            <a:endParaRPr lang="en-US" sz="3850" dirty="0"/>
          </a:p>
        </p:txBody>
      </p:sp>
      <p:sp>
        <p:nvSpPr>
          <p:cNvPr id="3" name="Text 1"/>
          <p:cNvSpPr/>
          <p:nvPr/>
        </p:nvSpPr>
        <p:spPr>
          <a:xfrm>
            <a:off x="863798" y="2279571"/>
            <a:ext cx="12902803" cy="2467570"/>
          </a:xfrm>
          <a:prstGeom prst="rect">
            <a:avLst/>
          </a:prstGeom>
          <a:noFill/>
          <a:ln/>
        </p:spPr>
        <p:txBody>
          <a:bodyPr wrap="square" lIns="0" tIns="0" rIns="0" bIns="0" rtlCol="0" anchor="t"/>
          <a:lstStyle/>
          <a:p>
            <a:pPr marL="0" indent="0">
              <a:lnSpc>
                <a:spcPts val="3850"/>
              </a:lnSpc>
              <a:buNone/>
            </a:pPr>
            <a:r>
              <a:rPr lang="en-US" sz="2400" dirty="0">
                <a:solidFill>
                  <a:srgbClr val="000000"/>
                </a:solidFill>
                <a:latin typeface="Merriweather" pitchFamily="34" charset="0"/>
                <a:ea typeface="Merriweather" pitchFamily="34" charset="-122"/>
                <a:cs typeface="Merriweather" pitchFamily="34" charset="-120"/>
              </a:rPr>
              <a:t>UML (Unified Modeling Language) diagrams are visual representations used to model and design systems in software development. They help developers, stakeholders, and designers understand the system's structure, behavior, and workflows before implementation. UML diagrams are commonly divided into main categories</a:t>
            </a:r>
            <a:endParaRPr lang="en-US" sz="2400" dirty="0"/>
          </a:p>
        </p:txBody>
      </p:sp>
      <p:sp>
        <p:nvSpPr>
          <p:cNvPr id="4" name="Text 2"/>
          <p:cNvSpPr/>
          <p:nvPr/>
        </p:nvSpPr>
        <p:spPr>
          <a:xfrm>
            <a:off x="863798" y="5024795"/>
            <a:ext cx="12902803" cy="493514"/>
          </a:xfrm>
          <a:prstGeom prst="rect">
            <a:avLst/>
          </a:prstGeom>
          <a:noFill/>
          <a:ln/>
        </p:spPr>
        <p:txBody>
          <a:bodyPr wrap="none" lIns="0" tIns="0" rIns="0" bIns="0" rtlCol="0" anchor="t"/>
          <a:lstStyle/>
          <a:p>
            <a:pPr marL="0" indent="0">
              <a:lnSpc>
                <a:spcPts val="3850"/>
              </a:lnSpc>
              <a:buNone/>
            </a:pPr>
            <a:r>
              <a:rPr lang="en-US" sz="2400" dirty="0">
                <a:solidFill>
                  <a:srgbClr val="000000"/>
                </a:solidFill>
                <a:latin typeface="Merriweather" pitchFamily="34" charset="0"/>
                <a:ea typeface="Merriweather" pitchFamily="34" charset="-122"/>
                <a:cs typeface="Merriweather" pitchFamily="34" charset="-120"/>
              </a:rPr>
              <a:t>1.Use Case Diagrams</a:t>
            </a:r>
            <a:endParaRPr lang="en-US" sz="2400" dirty="0"/>
          </a:p>
        </p:txBody>
      </p:sp>
      <p:sp>
        <p:nvSpPr>
          <p:cNvPr id="5" name="Text 3"/>
          <p:cNvSpPr/>
          <p:nvPr/>
        </p:nvSpPr>
        <p:spPr>
          <a:xfrm>
            <a:off x="863798" y="5795963"/>
            <a:ext cx="12902803" cy="493514"/>
          </a:xfrm>
          <a:prstGeom prst="rect">
            <a:avLst/>
          </a:prstGeom>
          <a:noFill/>
          <a:ln/>
        </p:spPr>
        <p:txBody>
          <a:bodyPr wrap="none" lIns="0" tIns="0" rIns="0" bIns="0" rtlCol="0" anchor="t"/>
          <a:lstStyle/>
          <a:p>
            <a:pPr marL="0" indent="0">
              <a:lnSpc>
                <a:spcPts val="3850"/>
              </a:lnSpc>
              <a:buNone/>
            </a:pPr>
            <a:r>
              <a:rPr lang="en-US" sz="2400" dirty="0">
                <a:solidFill>
                  <a:srgbClr val="000000"/>
                </a:solidFill>
                <a:latin typeface="Merriweather" pitchFamily="34" charset="0"/>
                <a:ea typeface="Merriweather" pitchFamily="34" charset="-122"/>
                <a:cs typeface="Merriweather" pitchFamily="34" charset="-120"/>
              </a:rPr>
              <a:t>2.Class Diagrams</a:t>
            </a:r>
            <a:endParaRPr lang="en-US" sz="2400" dirty="0"/>
          </a:p>
        </p:txBody>
      </p:sp>
      <p:sp>
        <p:nvSpPr>
          <p:cNvPr id="6" name="Text 4"/>
          <p:cNvSpPr/>
          <p:nvPr/>
        </p:nvSpPr>
        <p:spPr>
          <a:xfrm>
            <a:off x="863798" y="6567130"/>
            <a:ext cx="12902803" cy="493514"/>
          </a:xfrm>
          <a:prstGeom prst="rect">
            <a:avLst/>
          </a:prstGeom>
          <a:noFill/>
          <a:ln/>
        </p:spPr>
        <p:txBody>
          <a:bodyPr wrap="none" lIns="0" tIns="0" rIns="0" bIns="0" rtlCol="0" anchor="t"/>
          <a:lstStyle/>
          <a:p>
            <a:pPr marL="0" indent="0">
              <a:lnSpc>
                <a:spcPts val="3850"/>
              </a:lnSpc>
              <a:buNone/>
            </a:pPr>
            <a:r>
              <a:rPr lang="en-US" sz="2400" dirty="0">
                <a:solidFill>
                  <a:srgbClr val="000000"/>
                </a:solidFill>
                <a:latin typeface="Merriweather" pitchFamily="34" charset="0"/>
                <a:ea typeface="Merriweather" pitchFamily="34" charset="-122"/>
                <a:cs typeface="Merriweather" pitchFamily="34" charset="-120"/>
              </a:rPr>
              <a:t>3.Activity Diagrams</a:t>
            </a:r>
            <a:endParaRPr lang="en-US" sz="2400" dirty="0"/>
          </a:p>
        </p:txBody>
      </p:sp>
      <p:sp>
        <p:nvSpPr>
          <p:cNvPr id="7" name="Rectangle 6">
            <a:extLst>
              <a:ext uri="{FF2B5EF4-FFF2-40B4-BE49-F238E27FC236}">
                <a16:creationId xmlns:a16="http://schemas.microsoft.com/office/drawing/2014/main" id="{77590873-8BF0-7F8B-B5A6-F0E1AFD58626}"/>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5299" y="382072"/>
            <a:ext cx="2813685" cy="346591"/>
          </a:xfrm>
          <a:prstGeom prst="rect">
            <a:avLst/>
          </a:prstGeom>
          <a:noFill/>
          <a:ln/>
        </p:spPr>
        <p:txBody>
          <a:bodyPr wrap="none" lIns="0" tIns="0" rIns="0" bIns="0" rtlCol="0" anchor="t"/>
          <a:lstStyle/>
          <a:p>
            <a:pPr marL="0" indent="0">
              <a:lnSpc>
                <a:spcPts val="2700"/>
              </a:lnSpc>
              <a:buNone/>
            </a:pPr>
            <a:r>
              <a:rPr lang="en-US" sz="2150" b="1" dirty="0">
                <a:solidFill>
                  <a:srgbClr val="000000"/>
                </a:solidFill>
                <a:latin typeface="Merriweather" pitchFamily="34" charset="0"/>
                <a:ea typeface="Merriweather" pitchFamily="34" charset="-122"/>
                <a:cs typeface="Merriweather" pitchFamily="34" charset="-120"/>
              </a:rPr>
              <a:t>USE CASE DIAGRAM</a:t>
            </a:r>
            <a:endParaRPr lang="en-US" sz="2150" dirty="0"/>
          </a:p>
        </p:txBody>
      </p:sp>
      <p:pic>
        <p:nvPicPr>
          <p:cNvPr id="3" name="Image 0" descr="preencoded.png"/>
          <p:cNvPicPr>
            <a:picLocks noChangeAspect="1"/>
          </p:cNvPicPr>
          <p:nvPr/>
        </p:nvPicPr>
        <p:blipFill>
          <a:blip r:embed="rId3"/>
          <a:stretch>
            <a:fillRect/>
          </a:stretch>
        </p:blipFill>
        <p:spPr>
          <a:xfrm>
            <a:off x="4406368" y="75304"/>
            <a:ext cx="8233867" cy="8264655"/>
          </a:xfrm>
          <a:prstGeom prst="rect">
            <a:avLst/>
          </a:prstGeom>
        </p:spPr>
      </p:pic>
      <p:sp>
        <p:nvSpPr>
          <p:cNvPr id="4" name="Rectangle 3">
            <a:extLst>
              <a:ext uri="{FF2B5EF4-FFF2-40B4-BE49-F238E27FC236}">
                <a16:creationId xmlns:a16="http://schemas.microsoft.com/office/drawing/2014/main" id="{16E5554E-3F2E-D685-58C5-F2D8643336F6}"/>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8133" y="435173"/>
            <a:ext cx="2987331" cy="395288"/>
          </a:xfrm>
          <a:prstGeom prst="rect">
            <a:avLst/>
          </a:prstGeom>
          <a:noFill/>
          <a:ln/>
        </p:spPr>
        <p:txBody>
          <a:bodyPr wrap="none" lIns="0" tIns="0" rIns="0" bIns="0" rtlCol="0" anchor="t"/>
          <a:lstStyle/>
          <a:p>
            <a:pPr marL="0" indent="0">
              <a:lnSpc>
                <a:spcPts val="3100"/>
              </a:lnSpc>
              <a:buNone/>
            </a:pPr>
            <a:r>
              <a:rPr lang="en-US" sz="4800" b="1" dirty="0">
                <a:solidFill>
                  <a:srgbClr val="000000"/>
                </a:solidFill>
                <a:latin typeface="Merriweather" pitchFamily="34" charset="0"/>
                <a:ea typeface="Merriweather" pitchFamily="34" charset="-122"/>
                <a:cs typeface="Merriweather" pitchFamily="34" charset="-120"/>
              </a:rPr>
              <a:t>Use Case Diagram</a:t>
            </a:r>
            <a:endParaRPr lang="en-US" sz="4800" dirty="0"/>
          </a:p>
        </p:txBody>
      </p:sp>
      <p:sp>
        <p:nvSpPr>
          <p:cNvPr id="3" name="Text 1"/>
          <p:cNvSpPr/>
          <p:nvPr/>
        </p:nvSpPr>
        <p:spPr>
          <a:xfrm>
            <a:off x="553283" y="988457"/>
            <a:ext cx="2371606" cy="296466"/>
          </a:xfrm>
          <a:prstGeom prst="rect">
            <a:avLst/>
          </a:prstGeom>
          <a:noFill/>
          <a:ln/>
        </p:spPr>
        <p:txBody>
          <a:bodyPr wrap="none" lIns="0" tIns="0" rIns="0" bIns="0" rtlCol="0" anchor="t"/>
          <a:lstStyle/>
          <a:p>
            <a:pPr marL="0" indent="0">
              <a:lnSpc>
                <a:spcPts val="2300"/>
              </a:lnSpc>
              <a:buNone/>
            </a:pPr>
            <a:r>
              <a:rPr lang="en-US" sz="1850" b="1" dirty="0">
                <a:solidFill>
                  <a:srgbClr val="000000"/>
                </a:solidFill>
                <a:latin typeface="Merriweather" pitchFamily="34" charset="0"/>
                <a:ea typeface="Merriweather" pitchFamily="34" charset="-122"/>
                <a:cs typeface="Merriweather" pitchFamily="34" charset="-120"/>
              </a:rPr>
              <a:t>Actors</a:t>
            </a:r>
            <a:r>
              <a:rPr lang="en-US" sz="1850" dirty="0">
                <a:solidFill>
                  <a:srgbClr val="000000"/>
                </a:solidFill>
                <a:latin typeface="Merriweather" pitchFamily="34" charset="0"/>
                <a:ea typeface="Merriweather" pitchFamily="34" charset="-122"/>
                <a:cs typeface="Merriweather" pitchFamily="34" charset="-120"/>
              </a:rPr>
              <a:t>:</a:t>
            </a:r>
            <a:endParaRPr lang="en-US" sz="1850" dirty="0"/>
          </a:p>
        </p:txBody>
      </p:sp>
      <p:sp>
        <p:nvSpPr>
          <p:cNvPr id="4" name="Text 2"/>
          <p:cNvSpPr/>
          <p:nvPr/>
        </p:nvSpPr>
        <p:spPr>
          <a:xfrm>
            <a:off x="553283" y="1521976"/>
            <a:ext cx="13523833" cy="252889"/>
          </a:xfrm>
          <a:prstGeom prst="rect">
            <a:avLst/>
          </a:prstGeom>
          <a:noFill/>
          <a:ln/>
        </p:spPr>
        <p:txBody>
          <a:bodyPr wrap="none" lIns="0" tIns="0" rIns="0" bIns="0" rtlCol="0" anchor="t"/>
          <a:lstStyle/>
          <a:p>
            <a:pPr marL="342900" indent="-342900" algn="l">
              <a:lnSpc>
                <a:spcPts val="1950"/>
              </a:lnSpc>
              <a:buSzPct val="100000"/>
              <a:buFont typeface="+mj-lt"/>
              <a:buAutoNum type="arabicPeriod"/>
            </a:pPr>
            <a:r>
              <a:rPr lang="en-US" sz="1600" dirty="0">
                <a:solidFill>
                  <a:srgbClr val="000000"/>
                </a:solidFill>
                <a:latin typeface="Merriweather" pitchFamily="34" charset="0"/>
                <a:ea typeface="Merriweather" pitchFamily="34" charset="-122"/>
                <a:cs typeface="Merriweather" pitchFamily="34" charset="-120"/>
              </a:rPr>
              <a:t>Doctor</a:t>
            </a:r>
            <a:endParaRPr lang="en-US" sz="1600" dirty="0"/>
          </a:p>
        </p:txBody>
      </p:sp>
      <p:sp>
        <p:nvSpPr>
          <p:cNvPr id="5" name="Text 3"/>
          <p:cNvSpPr/>
          <p:nvPr/>
        </p:nvSpPr>
        <p:spPr>
          <a:xfrm>
            <a:off x="553283" y="1830110"/>
            <a:ext cx="13523833" cy="252889"/>
          </a:xfrm>
          <a:prstGeom prst="rect">
            <a:avLst/>
          </a:prstGeom>
          <a:noFill/>
          <a:ln/>
        </p:spPr>
        <p:txBody>
          <a:bodyPr wrap="none" lIns="0" tIns="0" rIns="0" bIns="0" rtlCol="0" anchor="t"/>
          <a:lstStyle/>
          <a:p>
            <a:pPr marL="342900" indent="-342900" algn="l">
              <a:lnSpc>
                <a:spcPts val="1950"/>
              </a:lnSpc>
              <a:buSzPct val="100000"/>
              <a:buFont typeface="+mj-lt"/>
              <a:buAutoNum type="arabicPeriod" startAt="2"/>
            </a:pPr>
            <a:r>
              <a:rPr lang="en-US" sz="1600" dirty="0">
                <a:solidFill>
                  <a:srgbClr val="000000"/>
                </a:solidFill>
                <a:latin typeface="Merriweather" pitchFamily="34" charset="0"/>
                <a:ea typeface="Merriweather" pitchFamily="34" charset="-122"/>
                <a:cs typeface="Merriweather" pitchFamily="34" charset="-120"/>
              </a:rPr>
              <a:t>Patient</a:t>
            </a:r>
            <a:endParaRPr lang="en-US" sz="1600" dirty="0"/>
          </a:p>
        </p:txBody>
      </p:sp>
      <p:sp>
        <p:nvSpPr>
          <p:cNvPr id="6" name="Text 4"/>
          <p:cNvSpPr/>
          <p:nvPr/>
        </p:nvSpPr>
        <p:spPr>
          <a:xfrm>
            <a:off x="553283" y="2138243"/>
            <a:ext cx="13523833" cy="252889"/>
          </a:xfrm>
          <a:prstGeom prst="rect">
            <a:avLst/>
          </a:prstGeom>
          <a:noFill/>
          <a:ln/>
        </p:spPr>
        <p:txBody>
          <a:bodyPr wrap="none" lIns="0" tIns="0" rIns="0" bIns="0" rtlCol="0" anchor="t"/>
          <a:lstStyle/>
          <a:p>
            <a:pPr marL="342900" indent="-342900" algn="l">
              <a:lnSpc>
                <a:spcPts val="1950"/>
              </a:lnSpc>
              <a:buSzPct val="100000"/>
              <a:buFont typeface="+mj-lt"/>
              <a:buAutoNum type="arabicPeriod" startAt="3"/>
            </a:pPr>
            <a:r>
              <a:rPr lang="en-US" sz="1600" dirty="0">
                <a:solidFill>
                  <a:srgbClr val="000000"/>
                </a:solidFill>
                <a:latin typeface="Merriweather" pitchFamily="34" charset="0"/>
                <a:ea typeface="Merriweather" pitchFamily="34" charset="-122"/>
                <a:cs typeface="Merriweather" pitchFamily="34" charset="-120"/>
              </a:rPr>
              <a:t>Admin</a:t>
            </a:r>
            <a:endParaRPr lang="en-US" sz="1600" dirty="0"/>
          </a:p>
        </p:txBody>
      </p:sp>
      <p:sp>
        <p:nvSpPr>
          <p:cNvPr id="7" name="Text 5"/>
          <p:cNvSpPr/>
          <p:nvPr/>
        </p:nvSpPr>
        <p:spPr>
          <a:xfrm>
            <a:off x="553283" y="2628186"/>
            <a:ext cx="1976318" cy="247055"/>
          </a:xfrm>
          <a:prstGeom prst="rect">
            <a:avLst/>
          </a:prstGeom>
          <a:noFill/>
          <a:ln/>
        </p:spPr>
        <p:txBody>
          <a:bodyPr wrap="none" lIns="0" tIns="0" rIns="0" bIns="0" rtlCol="0" anchor="t"/>
          <a:lstStyle/>
          <a:p>
            <a:pPr marL="0" indent="0">
              <a:lnSpc>
                <a:spcPts val="1900"/>
              </a:lnSpc>
              <a:buNone/>
            </a:pPr>
            <a:r>
              <a:rPr lang="en-US" sz="2000" dirty="0">
                <a:solidFill>
                  <a:srgbClr val="000000"/>
                </a:solidFill>
                <a:latin typeface="Merriweather" pitchFamily="34" charset="0"/>
                <a:ea typeface="Merriweather" pitchFamily="34" charset="-122"/>
                <a:cs typeface="Merriweather" pitchFamily="34" charset="-120"/>
              </a:rPr>
              <a:t>Key Use Cases:</a:t>
            </a:r>
            <a:endParaRPr lang="en-US" sz="2000" dirty="0"/>
          </a:p>
        </p:txBody>
      </p:sp>
      <p:sp>
        <p:nvSpPr>
          <p:cNvPr id="8" name="Text 6"/>
          <p:cNvSpPr/>
          <p:nvPr/>
        </p:nvSpPr>
        <p:spPr>
          <a:xfrm>
            <a:off x="553283" y="3112294"/>
            <a:ext cx="2371606" cy="296466"/>
          </a:xfrm>
          <a:prstGeom prst="rect">
            <a:avLst/>
          </a:prstGeom>
          <a:noFill/>
          <a:ln/>
        </p:spPr>
        <p:txBody>
          <a:bodyPr wrap="none" lIns="0" tIns="0" rIns="0" bIns="0" rtlCol="0" anchor="t"/>
          <a:lstStyle/>
          <a:p>
            <a:pPr marL="0" indent="0">
              <a:lnSpc>
                <a:spcPts val="2300"/>
              </a:lnSpc>
              <a:buNone/>
            </a:pPr>
            <a:r>
              <a:rPr lang="en-US" sz="1850" b="1" dirty="0">
                <a:solidFill>
                  <a:srgbClr val="000000"/>
                </a:solidFill>
                <a:latin typeface="Merriweather" pitchFamily="34" charset="0"/>
                <a:ea typeface="Merriweather" pitchFamily="34" charset="-122"/>
                <a:cs typeface="Merriweather" pitchFamily="34" charset="-120"/>
              </a:rPr>
              <a:t>Doctor</a:t>
            </a:r>
            <a:r>
              <a:rPr lang="en-US" sz="1850" dirty="0">
                <a:solidFill>
                  <a:srgbClr val="000000"/>
                </a:solidFill>
                <a:latin typeface="Merriweather" pitchFamily="34" charset="0"/>
                <a:ea typeface="Merriweather" pitchFamily="34" charset="-122"/>
                <a:cs typeface="Merriweather" pitchFamily="34" charset="-120"/>
              </a:rPr>
              <a:t>:</a:t>
            </a:r>
            <a:endParaRPr lang="en-US" sz="1850" dirty="0"/>
          </a:p>
        </p:txBody>
      </p:sp>
      <p:sp>
        <p:nvSpPr>
          <p:cNvPr id="9" name="Text 7"/>
          <p:cNvSpPr/>
          <p:nvPr/>
        </p:nvSpPr>
        <p:spPr>
          <a:xfrm>
            <a:off x="553283" y="3645813"/>
            <a:ext cx="13523833" cy="252889"/>
          </a:xfrm>
          <a:prstGeom prst="rect">
            <a:avLst/>
          </a:prstGeom>
          <a:noFill/>
          <a:ln/>
        </p:spPr>
        <p:txBody>
          <a:bodyPr wrap="none" lIns="0" tIns="0" rIns="0" bIns="0" rtlCol="0" anchor="t"/>
          <a:lstStyle/>
          <a:p>
            <a:pPr marL="685800" lvl="1" indent="-342900" algn="l">
              <a:lnSpc>
                <a:spcPts val="1950"/>
              </a:lnSpc>
              <a:buSzPct val="100000"/>
              <a:buChar char="•"/>
            </a:pPr>
            <a:r>
              <a:rPr lang="en-US" sz="1600" dirty="0">
                <a:solidFill>
                  <a:srgbClr val="000000"/>
                </a:solidFill>
                <a:latin typeface="Merriweather" pitchFamily="34" charset="0"/>
                <a:ea typeface="Merriweather" pitchFamily="34" charset="-122"/>
                <a:cs typeface="Merriweather" pitchFamily="34" charset="-120"/>
              </a:rPr>
              <a:t>View appointments</a:t>
            </a:r>
            <a:endParaRPr lang="en-US" sz="1600" dirty="0"/>
          </a:p>
        </p:txBody>
      </p:sp>
      <p:sp>
        <p:nvSpPr>
          <p:cNvPr id="10" name="Text 8"/>
          <p:cNvSpPr/>
          <p:nvPr/>
        </p:nvSpPr>
        <p:spPr>
          <a:xfrm>
            <a:off x="553283" y="3953947"/>
            <a:ext cx="13523833" cy="252889"/>
          </a:xfrm>
          <a:prstGeom prst="rect">
            <a:avLst/>
          </a:prstGeom>
          <a:noFill/>
          <a:ln/>
        </p:spPr>
        <p:txBody>
          <a:bodyPr wrap="none" lIns="0" tIns="0" rIns="0" bIns="0" rtlCol="0" anchor="t"/>
          <a:lstStyle/>
          <a:p>
            <a:pPr marL="685800" lvl="1" indent="-342900" algn="l">
              <a:lnSpc>
                <a:spcPts val="1950"/>
              </a:lnSpc>
              <a:buSzPct val="100000"/>
              <a:buChar char="•"/>
            </a:pPr>
            <a:r>
              <a:rPr lang="en-US" sz="1600" dirty="0">
                <a:solidFill>
                  <a:srgbClr val="000000"/>
                </a:solidFill>
                <a:latin typeface="Merriweather" pitchFamily="34" charset="0"/>
                <a:ea typeface="Merriweather" pitchFamily="34" charset="-122"/>
                <a:cs typeface="Merriweather" pitchFamily="34" charset="-120"/>
              </a:rPr>
              <a:t>Manage sessions</a:t>
            </a:r>
            <a:endParaRPr lang="en-US" sz="1600" dirty="0"/>
          </a:p>
        </p:txBody>
      </p:sp>
      <p:sp>
        <p:nvSpPr>
          <p:cNvPr id="11" name="Text 9"/>
          <p:cNvSpPr/>
          <p:nvPr/>
        </p:nvSpPr>
        <p:spPr>
          <a:xfrm>
            <a:off x="553283" y="4262080"/>
            <a:ext cx="13523833" cy="252889"/>
          </a:xfrm>
          <a:prstGeom prst="rect">
            <a:avLst/>
          </a:prstGeom>
          <a:noFill/>
          <a:ln/>
        </p:spPr>
        <p:txBody>
          <a:bodyPr wrap="none" lIns="0" tIns="0" rIns="0" bIns="0" rtlCol="0" anchor="t"/>
          <a:lstStyle/>
          <a:p>
            <a:pPr marL="685800" lvl="1" indent="-342900" algn="l">
              <a:lnSpc>
                <a:spcPts val="1950"/>
              </a:lnSpc>
              <a:buSzPct val="100000"/>
              <a:buChar char="•"/>
            </a:pPr>
            <a:r>
              <a:rPr lang="en-US" sz="1600" dirty="0">
                <a:solidFill>
                  <a:srgbClr val="000000"/>
                </a:solidFill>
                <a:latin typeface="Merriweather" pitchFamily="34" charset="0"/>
                <a:ea typeface="Merriweather" pitchFamily="34" charset="-122"/>
                <a:cs typeface="Merriweather" pitchFamily="34" charset="-120"/>
              </a:rPr>
              <a:t>Access patient details</a:t>
            </a:r>
            <a:endParaRPr lang="en-US" sz="1600" dirty="0"/>
          </a:p>
        </p:txBody>
      </p:sp>
      <p:sp>
        <p:nvSpPr>
          <p:cNvPr id="12" name="Text 10"/>
          <p:cNvSpPr/>
          <p:nvPr/>
        </p:nvSpPr>
        <p:spPr>
          <a:xfrm>
            <a:off x="553283" y="4752023"/>
            <a:ext cx="2371606" cy="296466"/>
          </a:xfrm>
          <a:prstGeom prst="rect">
            <a:avLst/>
          </a:prstGeom>
          <a:noFill/>
          <a:ln/>
        </p:spPr>
        <p:txBody>
          <a:bodyPr wrap="none" lIns="0" tIns="0" rIns="0" bIns="0" rtlCol="0" anchor="t"/>
          <a:lstStyle/>
          <a:p>
            <a:pPr marL="0" indent="0">
              <a:lnSpc>
                <a:spcPts val="2300"/>
              </a:lnSpc>
              <a:buNone/>
            </a:pPr>
            <a:r>
              <a:rPr lang="en-US" sz="1850" b="1" dirty="0">
                <a:solidFill>
                  <a:srgbClr val="000000"/>
                </a:solidFill>
                <a:latin typeface="Merriweather" pitchFamily="34" charset="0"/>
                <a:ea typeface="Merriweather" pitchFamily="34" charset="-122"/>
                <a:cs typeface="Merriweather" pitchFamily="34" charset="-120"/>
              </a:rPr>
              <a:t>Patient:</a:t>
            </a:r>
            <a:endParaRPr lang="en-US" sz="1850" dirty="0"/>
          </a:p>
        </p:txBody>
      </p:sp>
      <p:sp>
        <p:nvSpPr>
          <p:cNvPr id="13" name="Text 11"/>
          <p:cNvSpPr/>
          <p:nvPr/>
        </p:nvSpPr>
        <p:spPr>
          <a:xfrm>
            <a:off x="553283" y="5285542"/>
            <a:ext cx="13523833" cy="252889"/>
          </a:xfrm>
          <a:prstGeom prst="rect">
            <a:avLst/>
          </a:prstGeom>
          <a:noFill/>
          <a:ln/>
        </p:spPr>
        <p:txBody>
          <a:bodyPr wrap="none" lIns="0" tIns="0" rIns="0" bIns="0" rtlCol="0" anchor="t"/>
          <a:lstStyle/>
          <a:p>
            <a:pPr marL="685800" lvl="1" indent="-342900" algn="l">
              <a:lnSpc>
                <a:spcPts val="1950"/>
              </a:lnSpc>
              <a:buSzPct val="100000"/>
              <a:buChar char="•"/>
            </a:pPr>
            <a:r>
              <a:rPr lang="en-US" sz="1600" dirty="0">
                <a:solidFill>
                  <a:srgbClr val="000000"/>
                </a:solidFill>
                <a:latin typeface="Merriweather" pitchFamily="34" charset="0"/>
                <a:ea typeface="Merriweather" pitchFamily="34" charset="-122"/>
                <a:cs typeface="Merriweather" pitchFamily="34" charset="-120"/>
              </a:rPr>
              <a:t>Book an appointment</a:t>
            </a:r>
            <a:endParaRPr lang="en-US" sz="1600" dirty="0"/>
          </a:p>
        </p:txBody>
      </p:sp>
      <p:sp>
        <p:nvSpPr>
          <p:cNvPr id="14" name="Text 12"/>
          <p:cNvSpPr/>
          <p:nvPr/>
        </p:nvSpPr>
        <p:spPr>
          <a:xfrm>
            <a:off x="553283" y="5593675"/>
            <a:ext cx="13523833" cy="252889"/>
          </a:xfrm>
          <a:prstGeom prst="rect">
            <a:avLst/>
          </a:prstGeom>
          <a:noFill/>
          <a:ln/>
        </p:spPr>
        <p:txBody>
          <a:bodyPr wrap="none" lIns="0" tIns="0" rIns="0" bIns="0" rtlCol="0" anchor="t"/>
          <a:lstStyle/>
          <a:p>
            <a:pPr marL="685800" lvl="1" indent="-342900" algn="l">
              <a:lnSpc>
                <a:spcPts val="1950"/>
              </a:lnSpc>
              <a:buSzPct val="100000"/>
              <a:buChar char="•"/>
            </a:pPr>
            <a:r>
              <a:rPr lang="en-US" sz="1600" dirty="0">
                <a:solidFill>
                  <a:srgbClr val="000000"/>
                </a:solidFill>
                <a:latin typeface="Merriweather" pitchFamily="34" charset="0"/>
                <a:ea typeface="Merriweather" pitchFamily="34" charset="-122"/>
                <a:cs typeface="Merriweather" pitchFamily="34" charset="-120"/>
              </a:rPr>
              <a:t>View appointment status</a:t>
            </a:r>
            <a:endParaRPr lang="en-US" sz="1600" dirty="0"/>
          </a:p>
        </p:txBody>
      </p:sp>
      <p:sp>
        <p:nvSpPr>
          <p:cNvPr id="16" name="Text 14"/>
          <p:cNvSpPr/>
          <p:nvPr/>
        </p:nvSpPr>
        <p:spPr>
          <a:xfrm>
            <a:off x="553283" y="6391751"/>
            <a:ext cx="2371606" cy="296466"/>
          </a:xfrm>
          <a:prstGeom prst="rect">
            <a:avLst/>
          </a:prstGeom>
          <a:noFill/>
          <a:ln/>
        </p:spPr>
        <p:txBody>
          <a:bodyPr wrap="none" lIns="0" tIns="0" rIns="0" bIns="0" rtlCol="0" anchor="t"/>
          <a:lstStyle/>
          <a:p>
            <a:pPr marL="0" indent="0">
              <a:lnSpc>
                <a:spcPts val="2300"/>
              </a:lnSpc>
              <a:buNone/>
            </a:pPr>
            <a:r>
              <a:rPr lang="en-US" sz="1850" b="1" dirty="0">
                <a:solidFill>
                  <a:srgbClr val="000000"/>
                </a:solidFill>
                <a:latin typeface="Merriweather" pitchFamily="34" charset="0"/>
                <a:ea typeface="Merriweather" pitchFamily="34" charset="-122"/>
                <a:cs typeface="Merriweather" pitchFamily="34" charset="-120"/>
              </a:rPr>
              <a:t>Admin:</a:t>
            </a:r>
            <a:endParaRPr lang="en-US" sz="1850" dirty="0"/>
          </a:p>
        </p:txBody>
      </p:sp>
      <p:sp>
        <p:nvSpPr>
          <p:cNvPr id="17" name="Text 15"/>
          <p:cNvSpPr/>
          <p:nvPr/>
        </p:nvSpPr>
        <p:spPr>
          <a:xfrm>
            <a:off x="553283" y="6925270"/>
            <a:ext cx="13523833" cy="252889"/>
          </a:xfrm>
          <a:prstGeom prst="rect">
            <a:avLst/>
          </a:prstGeom>
          <a:noFill/>
          <a:ln/>
        </p:spPr>
        <p:txBody>
          <a:bodyPr wrap="none" lIns="0" tIns="0" rIns="0" bIns="0" rtlCol="0" anchor="t"/>
          <a:lstStyle/>
          <a:p>
            <a:pPr marL="685800" lvl="1" indent="-342900" algn="l">
              <a:lnSpc>
                <a:spcPts val="1950"/>
              </a:lnSpc>
              <a:buSzPct val="100000"/>
              <a:buChar char="•"/>
            </a:pPr>
            <a:r>
              <a:rPr lang="en-US" sz="1600" dirty="0">
                <a:solidFill>
                  <a:srgbClr val="000000"/>
                </a:solidFill>
                <a:latin typeface="Merriweather" pitchFamily="34" charset="0"/>
                <a:ea typeface="Merriweather" pitchFamily="34" charset="-122"/>
                <a:cs typeface="Merriweather" pitchFamily="34" charset="-120"/>
              </a:rPr>
              <a:t>Add/manage doctors</a:t>
            </a:r>
            <a:endParaRPr lang="en-US" sz="1600" dirty="0"/>
          </a:p>
        </p:txBody>
      </p:sp>
      <p:sp>
        <p:nvSpPr>
          <p:cNvPr id="18" name="Text 16"/>
          <p:cNvSpPr/>
          <p:nvPr/>
        </p:nvSpPr>
        <p:spPr>
          <a:xfrm>
            <a:off x="553283" y="7233404"/>
            <a:ext cx="13523833" cy="252889"/>
          </a:xfrm>
          <a:prstGeom prst="rect">
            <a:avLst/>
          </a:prstGeom>
          <a:noFill/>
          <a:ln/>
        </p:spPr>
        <p:txBody>
          <a:bodyPr wrap="none" lIns="0" tIns="0" rIns="0" bIns="0" rtlCol="0" anchor="t"/>
          <a:lstStyle/>
          <a:p>
            <a:pPr marL="685800" lvl="1" indent="-342900" algn="l">
              <a:lnSpc>
                <a:spcPts val="1950"/>
              </a:lnSpc>
              <a:buSzPct val="100000"/>
              <a:buChar char="•"/>
            </a:pPr>
            <a:r>
              <a:rPr lang="en-US" sz="1600" dirty="0">
                <a:solidFill>
                  <a:srgbClr val="000000"/>
                </a:solidFill>
                <a:latin typeface="Merriweather" pitchFamily="34" charset="0"/>
                <a:ea typeface="Merriweather" pitchFamily="34" charset="-122"/>
                <a:cs typeface="Merriweather" pitchFamily="34" charset="-120"/>
              </a:rPr>
              <a:t>View all patient records</a:t>
            </a:r>
            <a:endParaRPr lang="en-US" sz="1600" dirty="0"/>
          </a:p>
        </p:txBody>
      </p:sp>
      <p:sp>
        <p:nvSpPr>
          <p:cNvPr id="20" name="Rectangle 19">
            <a:extLst>
              <a:ext uri="{FF2B5EF4-FFF2-40B4-BE49-F238E27FC236}">
                <a16:creationId xmlns:a16="http://schemas.microsoft.com/office/drawing/2014/main" id="{29188118-C034-ADC1-AE9F-D6A8AF8C1923}"/>
              </a:ext>
            </a:extLst>
          </p:cNvPr>
          <p:cNvSpPr/>
          <p:nvPr/>
        </p:nvSpPr>
        <p:spPr>
          <a:xfrm>
            <a:off x="12640235" y="7659445"/>
            <a:ext cx="1914861" cy="494851"/>
          </a:xfrm>
          <a:prstGeom prst="rect">
            <a:avLst/>
          </a:prstGeom>
          <a:solidFill>
            <a:srgbClr val="E6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4484</TotalTime>
  <Words>937</Words>
  <Application>Microsoft Office PowerPoint</Application>
  <PresentationFormat>Custom</PresentationFormat>
  <Paragraphs>169</Paragraphs>
  <Slides>34</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Times New Roman</vt:lpstr>
      <vt:lpstr>Consolas</vt: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SRIJA MALLADI</cp:lastModifiedBy>
  <cp:revision>22</cp:revision>
  <dcterms:created xsi:type="dcterms:W3CDTF">2024-12-28T12:40:10Z</dcterms:created>
  <dcterms:modified xsi:type="dcterms:W3CDTF">2025-01-07T00:05:56Z</dcterms:modified>
</cp:coreProperties>
</file>